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2" r:id="rId2"/>
    <p:sldId id="309" r:id="rId3"/>
    <p:sldId id="311" r:id="rId4"/>
    <p:sldId id="312" r:id="rId5"/>
    <p:sldId id="313" r:id="rId6"/>
    <p:sldId id="308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9" r:id="rId15"/>
    <p:sldId id="321" r:id="rId16"/>
    <p:sldId id="322" r:id="rId17"/>
    <p:sldId id="323" r:id="rId18"/>
    <p:sldId id="324" r:id="rId19"/>
    <p:sldId id="326" r:id="rId20"/>
    <p:sldId id="327" r:id="rId21"/>
    <p:sldId id="332" r:id="rId22"/>
    <p:sldId id="333" r:id="rId23"/>
    <p:sldId id="341" r:id="rId24"/>
    <p:sldId id="328" r:id="rId25"/>
    <p:sldId id="330" r:id="rId26"/>
    <p:sldId id="331" r:id="rId27"/>
    <p:sldId id="334" r:id="rId28"/>
    <p:sldId id="335" r:id="rId29"/>
    <p:sldId id="340" r:id="rId30"/>
    <p:sldId id="336" r:id="rId31"/>
    <p:sldId id="337" r:id="rId32"/>
    <p:sldId id="338" r:id="rId33"/>
    <p:sldId id="339" r:id="rId34"/>
    <p:sldId id="342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2EDFD"/>
    <a:srgbClr val="F6EDFD"/>
    <a:srgbClr val="A1E7FD"/>
    <a:srgbClr val="1D0CF4"/>
    <a:srgbClr val="1704A0"/>
    <a:srgbClr val="1003B9"/>
    <a:srgbClr val="0000FF"/>
    <a:srgbClr val="3303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5" autoAdjust="0"/>
    <p:restoredTop sz="94660"/>
  </p:normalViewPr>
  <p:slideViewPr>
    <p:cSldViewPr>
      <p:cViewPr>
        <p:scale>
          <a:sx n="94" d="100"/>
          <a:sy n="94" d="100"/>
        </p:scale>
        <p:origin x="-738" y="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D99D25BA-B675-45F6-B0D9-F243802C746A}" type="datetimeFigureOut">
              <a:rPr lang="ru-RU"/>
              <a:pPr>
                <a:defRPr/>
              </a:pPr>
              <a:t>06.01.2017</a:t>
            </a:fld>
            <a:endParaRPr lang="ru-RU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8F53D02B-141D-43E3-9AEB-402B59F33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2EC79-804E-463A-9D09-4498BF41B0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5E323-29C3-496E-953B-F091ACE88C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8ADB7-0C14-49CE-B7D6-0E87EFEF0C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9E40D-AFDC-41C0-B22B-B75D68F82F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71A9E-F91F-469B-998B-A191A29A7C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F614E-E36E-46F6-896B-E796400D63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36594-95EB-41B5-B1B8-420F57EB30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D276B-7BA7-4032-BA87-7BE112C0C1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A0B46-F714-43D4-AAF6-32630A4955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22CB3-5D51-4434-8B04-315D99F0AA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6B402-5C35-4428-B9CC-99038F318B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D186110-E7E1-486A-97DA-9EBDC0F4D8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5"/>
          <p:cNvSpPr>
            <a:spLocks noChangeArrowheads="1" noChangeShapeType="1" noTextEdit="1"/>
          </p:cNvSpPr>
          <p:nvPr/>
        </p:nvSpPr>
        <p:spPr bwMode="auto">
          <a:xfrm>
            <a:off x="571500" y="3143250"/>
            <a:ext cx="81438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001C74"/>
                  </a:outerShdw>
                </a:effectLst>
                <a:latin typeface="Monotype Corsiva"/>
              </a:rPr>
              <a:t>ВОЛШЕБНИЦА – ВОДА!</a:t>
            </a: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251520" y="4797152"/>
            <a:ext cx="4643438" cy="18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№4«ДЮЙМОВОЧКА»</a:t>
            </a:r>
          </a:p>
          <a:p>
            <a:pPr algn="ctr">
              <a:defRPr/>
            </a:pPr>
            <a:r>
              <a:rPr lang="ru-RU" sz="24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ВТОРАЯ ГРУППА</a:t>
            </a:r>
            <a:r>
              <a:rPr lang="en-US" sz="24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РАННЕГО ВОЗРАСТА «РОМАШКА»</a:t>
            </a:r>
          </a:p>
          <a:p>
            <a:pPr algn="ctr">
              <a:defRPr/>
            </a:pPr>
            <a:r>
              <a:rPr lang="ru-RU" sz="24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2014г.</a:t>
            </a:r>
          </a:p>
        </p:txBody>
      </p:sp>
      <p:pic>
        <p:nvPicPr>
          <p:cNvPr id="2053" name="Picture 5" descr="C:\Users\Алёна\Downloads\вода14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51520" y="188640"/>
            <a:ext cx="2376264" cy="3034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Алёна\Downloads\вода17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845182" y="27404"/>
            <a:ext cx="3191314" cy="239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690624" y="2631516"/>
            <a:ext cx="415900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ПРЕЗЕНТАЦИЯ ПРОЕКТА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37" y="404665"/>
            <a:ext cx="317938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76238" y="1700213"/>
            <a:ext cx="8572500" cy="156051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>
              <a:spcBef>
                <a:spcPct val="20000"/>
              </a:spcBef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566" y="332656"/>
            <a:ext cx="86276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ВВЕДЕНИЕ ДЕТЕЙ В ИГРОВУЮ СИТУАЦИЮ</a:t>
            </a:r>
          </a:p>
        </p:txBody>
      </p:sp>
      <p:sp>
        <p:nvSpPr>
          <p:cNvPr id="4" name="7-конечная звезда 3"/>
          <p:cNvSpPr/>
          <p:nvPr/>
        </p:nvSpPr>
        <p:spPr>
          <a:xfrm>
            <a:off x="4899025" y="1412875"/>
            <a:ext cx="4329113" cy="4392613"/>
          </a:xfrm>
          <a:prstGeom prst="star7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rgbClr val="0000FF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rgbClr val="0000FF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</a:rPr>
              <a:t>Однажды в группу прибежал грязный и мокрый котенок. Дети вместе с воспитателем выяснили, что котенок убежал от хозяйки, которая хотела его помыть. Оказалось, что котенок боится воды. Нам стало интересно действительно ли вода такая страшная и мы приступили к исследованию.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>
          <a:xfrm>
            <a:off x="73761" y="1535324"/>
            <a:ext cx="4533164" cy="5134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20675" y="1700213"/>
            <a:ext cx="8572500" cy="156051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>
              <a:spcBef>
                <a:spcPct val="20000"/>
              </a:spcBef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376327"/>
            <a:ext cx="502733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МОДЕЛЬ ТРЕХ ВОПРОСОВ</a:t>
            </a:r>
          </a:p>
        </p:txBody>
      </p:sp>
      <p:sp>
        <p:nvSpPr>
          <p:cNvPr id="4" name="7-конечная звезда 3"/>
          <p:cNvSpPr/>
          <p:nvPr/>
        </p:nvSpPr>
        <p:spPr>
          <a:xfrm>
            <a:off x="2771775" y="917575"/>
            <a:ext cx="2952750" cy="2665413"/>
          </a:xfrm>
          <a:prstGeom prst="star7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rgbClr val="0000FF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rgbClr val="0000FF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rgbClr val="0000FF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latin typeface="Arial Black" panose="020B0A04020102020204" pitchFamily="34" charset="0"/>
              </a:rPr>
              <a:t>Я спросила: «Дети вы видели когда-нибудь воду? Где вы видели воду? Что вы делали с водой?»</a:t>
            </a:r>
          </a:p>
          <a:p>
            <a:pPr algn="ctr">
              <a:defRPr/>
            </a:pPr>
            <a:endParaRPr lang="ru-RU" sz="1400" dirty="0">
              <a:solidFill>
                <a:srgbClr val="0000FF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6227763" y="1492250"/>
            <a:ext cx="1728787" cy="1728788"/>
          </a:xfrm>
          <a:prstGeom prst="wedgeEllipseCallou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Света сказала, что, видела воду в кружке и ванне.</a:t>
            </a:r>
          </a:p>
        </p:txBody>
      </p:sp>
      <p:sp>
        <p:nvSpPr>
          <p:cNvPr id="6" name="Овальная выноска 5"/>
          <p:cNvSpPr/>
          <p:nvPr/>
        </p:nvSpPr>
        <p:spPr>
          <a:xfrm rot="1328284">
            <a:off x="5014913" y="3500438"/>
            <a:ext cx="2138362" cy="2198687"/>
          </a:xfrm>
          <a:prstGeom prst="wedgeEllipseCallou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Мы долго обсуждали эту тему и пришли к выводу, что многого не знаем о воде.</a:t>
            </a:r>
          </a:p>
        </p:txBody>
      </p:sp>
      <p:sp>
        <p:nvSpPr>
          <p:cNvPr id="7" name="Овальная выноска 6"/>
          <p:cNvSpPr/>
          <p:nvPr/>
        </p:nvSpPr>
        <p:spPr>
          <a:xfrm rot="20323110" flipH="1">
            <a:off x="1122363" y="3527425"/>
            <a:ext cx="2338387" cy="2200275"/>
          </a:xfrm>
          <a:prstGeom prst="wedgeEllipseCallou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Вика (с помощью наводящих вопросов)рассказала, что водой она умывается и поливает цветы</a:t>
            </a:r>
          </a:p>
        </p:txBody>
      </p:sp>
      <p:sp>
        <p:nvSpPr>
          <p:cNvPr id="8" name="Овальная выноска 7"/>
          <p:cNvSpPr/>
          <p:nvPr/>
        </p:nvSpPr>
        <p:spPr>
          <a:xfrm rot="20930445" flipH="1">
            <a:off x="539750" y="1419225"/>
            <a:ext cx="1728788" cy="1649413"/>
          </a:xfrm>
          <a:prstGeom prst="wedgeEllipseCallou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Все дети ответили, что видели воду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20675" y="1700213"/>
            <a:ext cx="8572500" cy="156051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>
              <a:spcBef>
                <a:spcPct val="20000"/>
              </a:spcBef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6868" y="356005"/>
            <a:ext cx="502733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МОДЕЛЬ ТРЕХ ВОПРОСОВ</a:t>
            </a:r>
          </a:p>
        </p:txBody>
      </p:sp>
      <p:sp>
        <p:nvSpPr>
          <p:cNvPr id="4" name="7-конечная звезда 3"/>
          <p:cNvSpPr/>
          <p:nvPr/>
        </p:nvSpPr>
        <p:spPr>
          <a:xfrm>
            <a:off x="2771775" y="917575"/>
            <a:ext cx="2952750" cy="2665413"/>
          </a:xfrm>
          <a:prstGeom prst="star7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rgbClr val="0000FF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rgbClr val="0000FF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rgbClr val="0000FF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srgbClr val="0000FF"/>
                </a:solidFill>
                <a:latin typeface="Arial Black" panose="020B0A04020102020204" pitchFamily="34" charset="0"/>
              </a:rPr>
              <a:t>Я спросила: «Ребята, как же нам узнать о воде? Может быть спросить у кого-нибудь?»</a:t>
            </a:r>
          </a:p>
          <a:p>
            <a:pPr algn="ctr">
              <a:defRPr/>
            </a:pPr>
            <a:endParaRPr lang="ru-RU" sz="1400" dirty="0">
              <a:solidFill>
                <a:srgbClr val="0000FF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5795963" y="1916113"/>
            <a:ext cx="2376487" cy="2370137"/>
          </a:xfrm>
          <a:prstGeom prst="wedgeEllipseCallou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Я предложила детям: «Нам можно самим поиграть с водой и мы о ней больше узнаем в ходе игры» </a:t>
            </a:r>
          </a:p>
        </p:txBody>
      </p:sp>
      <p:sp>
        <p:nvSpPr>
          <p:cNvPr id="7" name="Овальная выноска 6"/>
          <p:cNvSpPr/>
          <p:nvPr/>
        </p:nvSpPr>
        <p:spPr>
          <a:xfrm rot="20323110" flipH="1">
            <a:off x="1693863" y="3505200"/>
            <a:ext cx="2336800" cy="2200275"/>
          </a:xfrm>
          <a:prstGeom prst="wedgeEllipseCallou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Малышам понравилось мое предложение и мы стали экспериментировать.</a:t>
            </a:r>
          </a:p>
        </p:txBody>
      </p:sp>
      <p:sp>
        <p:nvSpPr>
          <p:cNvPr id="8" name="Овальная выноска 7"/>
          <p:cNvSpPr/>
          <p:nvPr/>
        </p:nvSpPr>
        <p:spPr>
          <a:xfrm rot="20930445" flipH="1">
            <a:off x="539750" y="1419225"/>
            <a:ext cx="1728788" cy="1649413"/>
          </a:xfrm>
          <a:prstGeom prst="wedgeEllipseCallou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Маша сказала, что спросит у мамы.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32655"/>
            <a:ext cx="479009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РЕАЛИЗАЦИЯ 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549" y="1484784"/>
            <a:ext cx="3611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ОПЫТ  №1 ВОДА ПРОЗРАЧНА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55588" y="5732463"/>
            <a:ext cx="3305175" cy="720725"/>
          </a:xfrm>
          <a:prstGeom prst="round2DiagRec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Мы предложили котенку молока и рисунки на тарелочке стало не видно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672013" y="1822450"/>
            <a:ext cx="4103687" cy="746125"/>
          </a:xfrm>
          <a:prstGeom prst="round2DiagRec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А потом налили котенку воды в ту же тарелочку и рисунки на ней было видно так же, как и без воды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>
          <a:xfrm>
            <a:off x="249292" y="2060848"/>
            <a:ext cx="4443231" cy="3285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/>
          </a:blip>
          <a:srcRect/>
          <a:stretch/>
        </p:blipFill>
        <p:spPr>
          <a:xfrm>
            <a:off x="4302751" y="3250669"/>
            <a:ext cx="4787226" cy="3203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32655"/>
            <a:ext cx="479009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РЕАЛИЗАЦИЯ 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549" y="1484784"/>
            <a:ext cx="4222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ОПЫТ  №2 ВОДА ОКРАШИВАЕТСЯ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46075" y="5540375"/>
            <a:ext cx="3305175" cy="720725"/>
          </a:xfrm>
          <a:prstGeom prst="round2DiagRec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Оказалось, что вода может быть разноцветной.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787900" y="1700213"/>
            <a:ext cx="4103688" cy="746125"/>
          </a:xfrm>
          <a:prstGeom prst="round2DiagRec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Мы уже знаем, что вода прозрачна. Она не имеет цвета, мы добавляли в воду разную краску.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9638" y="2620963"/>
            <a:ext cx="2952750" cy="2214562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138" y="2057400"/>
            <a:ext cx="4457700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32655"/>
            <a:ext cx="479009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РЕАЛИЗАЦИЯ 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0941" y="1458600"/>
            <a:ext cx="4501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ОПЫТ  №3 ВОДА  НЕ  ИМЕЕТ ВКУСА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787900" y="1341438"/>
            <a:ext cx="3960813" cy="863600"/>
          </a:xfrm>
          <a:prstGeom prst="round2DiagRec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rgbClr val="1D0CF4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Мы взяли три стаканчика. В один налили воду с сахаром. Во втором стакане была вода с лимоном</a:t>
            </a:r>
          </a:p>
          <a:p>
            <a:pPr algn="ctr">
              <a:defRPr/>
            </a:pPr>
            <a:endParaRPr lang="ru-RU" sz="1400" dirty="0">
              <a:solidFill>
                <a:srgbClr val="1D0CF4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79388" y="5445125"/>
            <a:ext cx="4962525" cy="431800"/>
          </a:xfrm>
          <a:prstGeom prst="round2DiagRec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В третьем простая вода. Оказалось, что вода не имеет вкуса.</a:t>
            </a:r>
          </a:p>
        </p:txBody>
      </p:sp>
      <p:pic>
        <p:nvPicPr>
          <p:cNvPr id="8" name="Рисунок 7" descr="вкус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716463" y="2349500"/>
            <a:ext cx="3095625" cy="2192338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вкус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1440" y="1958789"/>
            <a:ext cx="4377150" cy="3414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32655"/>
            <a:ext cx="479009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РЕАЛИЗАЦИЯ 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0941" y="1458600"/>
            <a:ext cx="4690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ОПЫТ  №4 ВОДА  НЕ  ИМЕЕТ  ЗАПАХА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787900" y="1341438"/>
            <a:ext cx="3960813" cy="889000"/>
          </a:xfrm>
          <a:prstGeom prst="round2DiagRec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rgbClr val="1D0CF4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Мы взяли три стаканчика. В один налили воду с ванилином. Во втором стакане была вода с духами</a:t>
            </a:r>
          </a:p>
          <a:p>
            <a:pPr algn="ctr">
              <a:defRPr/>
            </a:pPr>
            <a:endParaRPr lang="ru-RU" sz="1400" dirty="0">
              <a:solidFill>
                <a:srgbClr val="1D0CF4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3850" y="5876925"/>
            <a:ext cx="4962525" cy="431800"/>
          </a:xfrm>
          <a:prstGeom prst="round2DiagRec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В третьем простая вода. Оказалось, что вода не имеет запаха.</a:t>
            </a:r>
          </a:p>
        </p:txBody>
      </p:sp>
      <p:pic>
        <p:nvPicPr>
          <p:cNvPr id="11" name="Рисунок 10" descr="запах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6825" y="2420938"/>
            <a:ext cx="2735263" cy="2052637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запах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916832"/>
            <a:ext cx="4644008" cy="34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32655"/>
            <a:ext cx="479009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РЕАЛИЗАЦИЯ 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0941" y="1458600"/>
            <a:ext cx="4706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ОПЫТ  №5 ВОДА  НЕ  ИМЕЕТ  ФОРМЫ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932363" y="1458913"/>
            <a:ext cx="3816350" cy="890587"/>
          </a:xfrm>
          <a:prstGeom prst="round2DiagRec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Мы наливали воду в разные формы и каждый раз вода принимала форму того предмета в котором находится.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1600" y="6162675"/>
            <a:ext cx="4249738" cy="287338"/>
          </a:xfrm>
          <a:prstGeom prst="round2DiagRec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 Оказалось, что вода не имеет формы.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11560" y="2132856"/>
            <a:ext cx="5919223" cy="3931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9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4463" y="2349500"/>
            <a:ext cx="1462087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068638"/>
            <a:ext cx="1223962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32655"/>
            <a:ext cx="479009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РЕАЛИЗАЦИЯ 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0941" y="1458600"/>
            <a:ext cx="6585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ОПЫТ  №6 ПРЕДМЕТЫ В ВОДЕ  ТОНУТ И ПЛАВАЮТ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508625" y="1916113"/>
            <a:ext cx="3384550" cy="649287"/>
          </a:xfrm>
          <a:prstGeom prst="round2DiagRec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Мы опустили в воду ракушки и они утонули.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50825" y="5661025"/>
            <a:ext cx="5400675" cy="287338"/>
          </a:xfrm>
          <a:prstGeom prst="round2DiagRec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Пластмассовый кораблик и резиновая поплыли</a:t>
            </a:r>
          </a:p>
        </p:txBody>
      </p:sp>
      <p:pic>
        <p:nvPicPr>
          <p:cNvPr id="8" name="Рисунок 7" descr="тон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3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8888" y="3141663"/>
            <a:ext cx="25193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32655"/>
            <a:ext cx="479009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РЕАЛИЗАЦИЯ 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0941" y="1458600"/>
            <a:ext cx="7176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ОПЫТ  №8 ВОДА ПРИ ЗАМЕРЗАНИИ ПРЕВРАЩАЕТСЯ В ЛЕД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219700" y="1916113"/>
            <a:ext cx="3673475" cy="649287"/>
          </a:xfrm>
          <a:prstGeom prst="round2DiagRec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Мы налили в формочки цветной воды и поставили в морозилку.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30175" y="5589588"/>
            <a:ext cx="3960813" cy="649287"/>
          </a:xfrm>
          <a:prstGeom prst="round2DiagRec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На следующий день мы вынули из морозилки красивые ледяные бусы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88" y="1858710"/>
            <a:ext cx="2743890" cy="3658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72" t="15570" r="16710" b="15764"/>
          <a:stretch/>
        </p:blipFill>
        <p:spPr>
          <a:xfrm>
            <a:off x="5344158" y="2708920"/>
            <a:ext cx="2235201" cy="2354545"/>
          </a:xfrm>
          <a:prstGeom prst="ellipse">
            <a:avLst/>
          </a:prstGeom>
          <a:ln w="9525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88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3" y="2947988"/>
            <a:ext cx="188436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3"/>
          <p:cNvSpPr>
            <a:spLocks noGrp="1"/>
          </p:cNvSpPr>
          <p:nvPr>
            <p:ph sz="half" idx="2"/>
          </p:nvPr>
        </p:nvSpPr>
        <p:spPr>
          <a:xfrm>
            <a:off x="1908175" y="1341438"/>
            <a:ext cx="4929188" cy="37861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2000" b="1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altLang="ru-RU" sz="20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800" smtClean="0">
                <a:solidFill>
                  <a:srgbClr val="000099"/>
                </a:solidFill>
              </a:rPr>
              <a:t/>
            </a:r>
            <a:br>
              <a:rPr lang="ru-RU" altLang="ru-RU" sz="1800" smtClean="0">
                <a:solidFill>
                  <a:srgbClr val="000099"/>
                </a:solidFill>
              </a:rPr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3" name="TextBox 2"/>
          <p:cNvSpPr txBox="1"/>
          <p:nvPr/>
        </p:nvSpPr>
        <p:spPr>
          <a:xfrm>
            <a:off x="2483768" y="425108"/>
            <a:ext cx="406233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ПАСПОРТ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4075" y="1773238"/>
            <a:ext cx="53340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b="1" i="1" dirty="0">
                <a:solidFill>
                  <a:srgbClr val="0000FF"/>
                </a:solidFill>
                <a:latin typeface="+mn-lt"/>
              </a:rPr>
              <a:t>ПРОЕКТ ДОЛГОСРОЧНЫЙ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2000" b="1" i="1" dirty="0">
              <a:solidFill>
                <a:srgbClr val="0000FF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b="1" i="1" dirty="0">
                <a:solidFill>
                  <a:srgbClr val="0000FF"/>
                </a:solidFill>
                <a:latin typeface="+mn-lt"/>
              </a:rPr>
              <a:t>ГРУППОВОЙ</a:t>
            </a:r>
            <a:br>
              <a:rPr lang="ru-RU" sz="2000" b="1" i="1" dirty="0">
                <a:solidFill>
                  <a:srgbClr val="0000FF"/>
                </a:solidFill>
                <a:latin typeface="+mn-lt"/>
              </a:rPr>
            </a:br>
            <a:endParaRPr lang="ru-RU" sz="2000" b="1" i="1" dirty="0">
              <a:solidFill>
                <a:srgbClr val="0000FF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b="1" i="1" dirty="0">
                <a:solidFill>
                  <a:srgbClr val="0000FF"/>
                </a:solidFill>
                <a:latin typeface="+mn-lt"/>
              </a:rPr>
              <a:t>СРОКИ РЕАЛИЗАЦИИ ПРОЕКТА  </a:t>
            </a:r>
          </a:p>
          <a:p>
            <a:pPr>
              <a:defRPr/>
            </a:pPr>
            <a:r>
              <a:rPr lang="ru-RU" sz="2000" b="1" i="1" dirty="0">
                <a:solidFill>
                  <a:srgbClr val="0000FF"/>
                </a:solidFill>
                <a:latin typeface="+mn-lt"/>
              </a:rPr>
              <a:t>              СЕНТЯБРЬ – ДЕКАБРЬ  2014г.</a:t>
            </a:r>
          </a:p>
        </p:txBody>
      </p:sp>
      <p:pic>
        <p:nvPicPr>
          <p:cNvPr id="6" name="Picture 2" descr="C:\Users\Алёна\Downloads\вода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71278" y="3824609"/>
            <a:ext cx="3552650" cy="2444435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32655"/>
            <a:ext cx="479009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РЕАЛИЗАЦИЯ 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0941" y="1458600"/>
            <a:ext cx="40607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ОПЫТ  №9 ЛЕД В ТЕПЛЕ  ТАЕТ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076825" y="1484313"/>
            <a:ext cx="3744913" cy="792162"/>
          </a:xfrm>
          <a:prstGeom prst="round2DiagRec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Мы оставили бусы на столе, но через некоторое время они растаяли и превратились снова в воду.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92896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47" y="2060848"/>
            <a:ext cx="4623891" cy="3467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32655"/>
            <a:ext cx="479009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РЕАЛИЗАЦИЯ 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0941" y="1458600"/>
            <a:ext cx="4623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ОПЫТ  №10 СНЕГ – ЭТО  ТОЖЕ  ВОДА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932363" y="1354138"/>
            <a:ext cx="3816350" cy="1008062"/>
          </a:xfrm>
          <a:prstGeom prst="round2DiagRec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Однажды с прогулки мы принесли снег, положили его в тарелочку, а после обеда увидели, что в тарелочке, где был снег оказалась вода.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87325" y="5530850"/>
            <a:ext cx="3455988" cy="719138"/>
          </a:xfrm>
          <a:prstGeom prst="round2DiagRec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Так мы узнали, что снег, как и лед -это тоже замершая вода.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08500" y="2606675"/>
            <a:ext cx="4379913" cy="3284538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187325" y="1858963"/>
            <a:ext cx="4114800" cy="3519487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32655"/>
            <a:ext cx="479009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РЕАЛИЗАЦИЯ 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0941" y="1458600"/>
            <a:ext cx="5341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ОПЫТ  №11 БЕЗ ВОДЫ ЦВЕТОК ПОГИБНЕТ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076825" y="1773238"/>
            <a:ext cx="3887788" cy="1368425"/>
          </a:xfrm>
          <a:prstGeom prst="round2DiagRec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Однажды после выходного мы пришли в группу и обнаружили, что все цветы в группе завяли. Оказалось, что уходя на выходные мы забыли их полить и они долго были без воды.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9388" y="5445125"/>
            <a:ext cx="3455987" cy="719138"/>
          </a:xfrm>
          <a:prstGeom prst="round2DiagRec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Мы сразу обильно полили цветы, и к обеду они расправили свои листочки.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6075251" y="3212976"/>
            <a:ext cx="2463738" cy="3284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4" y="1715710"/>
            <a:ext cx="2771239" cy="3694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Рисунок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375" y="3292475"/>
            <a:ext cx="23288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32655"/>
            <a:ext cx="479009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РЕАЛИЗАЦИЯ 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8099" y="1280954"/>
            <a:ext cx="6656149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ОПЫТ  №1</a:t>
            </a:r>
            <a:r>
              <a:rPr lang="en-US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2 </a:t>
            </a: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 ВОДА БЫВАЕТ  ТЕПЛОЙ  И  ХОЛОДНОЙ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148263" y="1773238"/>
            <a:ext cx="3816350" cy="1223962"/>
          </a:xfrm>
          <a:prstGeom prst="round2DiagRec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Мы налили в тазик воду из крана – она оказалась очень холодной. Затем подогрели ее в чайнике – вода стала теплой и приятной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0825" y="5516563"/>
            <a:ext cx="4752975" cy="576262"/>
          </a:xfrm>
          <a:prstGeom prst="round2DiagRect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D0CF4"/>
                </a:solidFill>
                <a:latin typeface="Arial Black" panose="020B0A04020102020204" pitchFamily="34" charset="0"/>
              </a:rPr>
              <a:t>Дети решили, что купать котенка лучше в теплой воде, чтобы он не испугался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6056" y="3068960"/>
            <a:ext cx="3864430" cy="2898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тепла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988840"/>
            <a:ext cx="4464496" cy="3348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32655"/>
            <a:ext cx="479009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РЕАЛИЗАЦИЯ 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5229200"/>
            <a:ext cx="2161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ЧИТАЛИ КНИГИ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412776"/>
            <a:ext cx="515557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А ЕЩЕ МЫ РАССМАТРИВАЛИ </a:t>
            </a:r>
            <a:r>
              <a:rPr lang="en-US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ИЛЛЮСТРАЦИИ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43663" y="1916113"/>
            <a:ext cx="1039812" cy="138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6177008">
            <a:off x="4900613" y="2263775"/>
            <a:ext cx="1398588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50343">
            <a:off x="7786688" y="2000250"/>
            <a:ext cx="1009650" cy="134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8" name="Рисунок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325" y="3716338"/>
            <a:ext cx="1163638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31507" y="1916832"/>
            <a:ext cx="4764021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32655"/>
            <a:ext cx="479009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РЕАЛИЗАЦИЯ 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0941" y="1458600"/>
            <a:ext cx="2956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ИГРАЛИ В СЮЖЕТНЫЕ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0909" y="5080248"/>
            <a:ext cx="484619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Дидактические и подвижные игры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992780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58600"/>
            <a:ext cx="3761410" cy="2821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32655"/>
            <a:ext cx="479009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РЕАЛИЗАЦИЯ 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5157192"/>
            <a:ext cx="2040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И  БЕСЕДОВАЛИ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268761"/>
            <a:ext cx="4320480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ИГРАЛИ  В ПАЛЬЧИКОВЫЕ  ИГРЫ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t="7870"/>
          <a:stretch/>
        </p:blipFill>
        <p:spPr>
          <a:xfrm>
            <a:off x="2123728" y="1607315"/>
            <a:ext cx="5400600" cy="3731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3860800"/>
            <a:ext cx="180181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32655"/>
            <a:ext cx="479009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РЕАЛИЗАЦИЯ 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5357247"/>
            <a:ext cx="2004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И  ПИЩЕБЛОКА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268760"/>
            <a:ext cx="612068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НАБЛЮДАЛИ  ЗА  РАБОТНИКАМИ  ПРАЧЕЧНОЙ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4787900" y="1668463"/>
            <a:ext cx="4110038" cy="3217862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49325" y="1668463"/>
            <a:ext cx="3352800" cy="251618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1313" y="4383088"/>
            <a:ext cx="3132137" cy="2347912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32655"/>
            <a:ext cx="470032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РЕАЛИЗАЦИЯ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363" y="5157788"/>
            <a:ext cx="1841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20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268760"/>
            <a:ext cx="612068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НАБЛЮДАЛИ  ЗА  ПРИРОДНЫМИ  ЯВЛЕНИЯМИ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52" y="1700808"/>
            <a:ext cx="3214643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наблюдение за снегом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2348880"/>
            <a:ext cx="27003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наблюдение за таяньем снега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491880" y="3501008"/>
            <a:ext cx="2998900" cy="3289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сосульки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15816" y="1556792"/>
            <a:ext cx="2664296" cy="1998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32655"/>
            <a:ext cx="424988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ПРОДУКТ 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340768"/>
            <a:ext cx="2475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 РИСОВАЛИ  ДОЖДЬ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5157192"/>
            <a:ext cx="187220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И СОСУЛЬКИ</a:t>
            </a:r>
            <a:endParaRPr lang="ru-RU" sz="2000" dirty="0"/>
          </a:p>
        </p:txBody>
      </p:sp>
      <p:pic>
        <p:nvPicPr>
          <p:cNvPr id="30725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838" y="1741488"/>
            <a:ext cx="4249737" cy="33432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30726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1341438"/>
            <a:ext cx="4137025" cy="31019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3"/>
          <p:cNvSpPr>
            <a:spLocks noGrp="1"/>
          </p:cNvSpPr>
          <p:nvPr>
            <p:ph sz="half" idx="2"/>
          </p:nvPr>
        </p:nvSpPr>
        <p:spPr>
          <a:xfrm>
            <a:off x="1908175" y="1341438"/>
            <a:ext cx="4929188" cy="37861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2000" b="1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altLang="ru-RU" sz="20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800" smtClean="0">
                <a:solidFill>
                  <a:srgbClr val="000099"/>
                </a:solidFill>
              </a:rPr>
              <a:t/>
            </a:r>
            <a:br>
              <a:rPr lang="ru-RU" altLang="ru-RU" sz="1800" smtClean="0">
                <a:solidFill>
                  <a:srgbClr val="000099"/>
                </a:solidFill>
              </a:rPr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3" name="TextBox 2"/>
          <p:cNvSpPr txBox="1"/>
          <p:nvPr/>
        </p:nvSpPr>
        <p:spPr>
          <a:xfrm>
            <a:off x="2124075" y="425108"/>
            <a:ext cx="481253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УЧАСТНИКИ 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850" y="1557338"/>
            <a:ext cx="5334000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b="1" i="1" dirty="0">
                <a:solidFill>
                  <a:srgbClr val="0000FF"/>
                </a:solidFill>
                <a:latin typeface="+mn-lt"/>
              </a:rPr>
              <a:t>Устимова И.С.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b="1" i="1" dirty="0">
                <a:solidFill>
                  <a:srgbClr val="0000FF"/>
                </a:solidFill>
                <a:latin typeface="+mn-lt"/>
              </a:rPr>
              <a:t>Воспитанники группы «Ромашка»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b="1" i="1" dirty="0">
                <a:solidFill>
                  <a:srgbClr val="0000FF"/>
                </a:solidFill>
                <a:latin typeface="+mn-lt"/>
              </a:rPr>
              <a:t>Родители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1043608" y="2564904"/>
            <a:ext cx="5520612" cy="4140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8" y="1073150"/>
            <a:ext cx="15970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32655"/>
            <a:ext cx="424988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ПРОДУКТ 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340768"/>
            <a:ext cx="4302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 ЗАКРАШИВАЛИ ОЗЕРО ДЛЯ РЫБКИ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5085184"/>
            <a:ext cx="295232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И ЛЕПИЛИ СНЕГОПАД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7650" y="1960563"/>
            <a:ext cx="4167188" cy="3124200"/>
          </a:xfrm>
          <a:prstGeom prst="rect">
            <a:avLst/>
          </a:prstGeom>
          <a:ln w="38100">
            <a:solidFill>
              <a:srgbClr val="A1E7F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0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16450" y="1341438"/>
            <a:ext cx="4203700" cy="30702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32655"/>
            <a:ext cx="424988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ПРОДУКТ 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340768"/>
            <a:ext cx="9017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 НА ПРОГУЛКЕ  И  ДОМА С РОДИТЕЛЯМИ  ДЕЛАЛИ  СНЕЖНЫЕ  ПОСТРОЙКИ</a:t>
            </a:r>
          </a:p>
        </p:txBody>
      </p:sp>
      <p:pic>
        <p:nvPicPr>
          <p:cNvPr id="4" name="Рисунок 3" descr="снеговик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59832" y="1740878"/>
            <a:ext cx="3672408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3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3668713"/>
            <a:ext cx="18002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32655"/>
            <a:ext cx="539442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ИТОГОВОЕ МЕРОПРИЯТИЕ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340768"/>
            <a:ext cx="324036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ВОЛШЕБНИЦА ВОДА</a:t>
            </a:r>
            <a:endParaRPr lang="ru-RU" sz="2400" dirty="0"/>
          </a:p>
        </p:txBody>
      </p:sp>
      <p:sp>
        <p:nvSpPr>
          <p:cNvPr id="7" name="Облако 6"/>
          <p:cNvSpPr/>
          <p:nvPr/>
        </p:nvSpPr>
        <p:spPr>
          <a:xfrm>
            <a:off x="107504" y="1772816"/>
            <a:ext cx="3096344" cy="3168352"/>
          </a:xfrm>
          <a:prstGeom prst="cloud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03B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03B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Дети рассказали хозяйке котенка, кукле Марине, все, что знают о воде и посоветовали мыть котенка в теплой воде, тогда он не будет бояться купаться.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744616" y="1802433"/>
            <a:ext cx="4022569" cy="4125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8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998788"/>
            <a:ext cx="1828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32655"/>
            <a:ext cx="447109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РЕЗУЛЬТАТ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484784"/>
            <a:ext cx="7128792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alt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704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 ходе исследовательской деятельности мы познакомились со свойствами воды. Узнали, что вода нужна для организма человека, растений и животных.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alt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704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 результате пришли к выводу, что вода, благодаря своим свойствам, может являться интересным материалом для опытов, наблюдений и творчества.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704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71770"/>
            <a:ext cx="3707903" cy="2780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68" y="3838500"/>
            <a:ext cx="3841232" cy="28809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56" y="3501008"/>
            <a:ext cx="2208245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2655"/>
            <a:ext cx="617669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Презентацию подготовила: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484784"/>
            <a:ext cx="7128792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FF0000"/>
              </a:buClr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Воспитатель МБДОУ№4 «Дюймовочка»</a:t>
            </a:r>
          </a:p>
          <a:p>
            <a:pPr algn="ctr">
              <a:buClr>
                <a:srgbClr val="FF0000"/>
              </a:buClr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Устимова Ирина Семеновна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0" y="4132540"/>
            <a:ext cx="25571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n w="3175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г. Лукоянов 2014г</a:t>
            </a:r>
            <a:r>
              <a:rPr lang="ru-RU" dirty="0"/>
              <a:t>.</a:t>
            </a:r>
          </a:p>
        </p:txBody>
      </p:sp>
      <p:pic>
        <p:nvPicPr>
          <p:cNvPr id="35845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843213"/>
            <a:ext cx="2947988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3"/>
          <p:cNvSpPr>
            <a:spLocks noGrp="1"/>
          </p:cNvSpPr>
          <p:nvPr>
            <p:ph sz="half" idx="2"/>
          </p:nvPr>
        </p:nvSpPr>
        <p:spPr>
          <a:xfrm>
            <a:off x="1908175" y="1341438"/>
            <a:ext cx="4929188" cy="37861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2000" b="1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altLang="ru-RU" sz="20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800" smtClean="0">
                <a:solidFill>
                  <a:srgbClr val="000099"/>
                </a:solidFill>
              </a:rPr>
              <a:t/>
            </a:r>
            <a:br>
              <a:rPr lang="ru-RU" altLang="ru-RU" sz="1800" smtClean="0">
                <a:solidFill>
                  <a:srgbClr val="000099"/>
                </a:solidFill>
              </a:rPr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3" name="TextBox 2"/>
          <p:cNvSpPr txBox="1"/>
          <p:nvPr/>
        </p:nvSpPr>
        <p:spPr>
          <a:xfrm>
            <a:off x="1907704" y="425107"/>
            <a:ext cx="548740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АКТУАЛЬНОСТЬ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456" y="1412776"/>
            <a:ext cx="7016848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F51F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Times New Roman"/>
              </a:rPr>
              <a:t>Выбирая тему для нашего проекта, я всегда опиралась на интересы, потреб­ности детей, возникающие на данный момент. Одним из первых природных материалов, с которыми дети встречаются в повседневной жизни, являются песок и вода. Наблюдая за играми детей с водой, а также во время умывания, закали­вающих процедур, ухаживанием за растениями, я убедилась в актуальности выбранной темы, а именно в необходимости получения знаний и представлений детей о свойствах и значении воды в жизни живых существ и для здоровья людей.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3"/>
          <p:cNvSpPr>
            <a:spLocks noGrp="1"/>
          </p:cNvSpPr>
          <p:nvPr>
            <p:ph sz="half" idx="2"/>
          </p:nvPr>
        </p:nvSpPr>
        <p:spPr>
          <a:xfrm>
            <a:off x="1908175" y="1341438"/>
            <a:ext cx="4929188" cy="37861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2000" b="1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altLang="ru-RU" sz="20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800" smtClean="0">
                <a:solidFill>
                  <a:srgbClr val="000099"/>
                </a:solidFill>
              </a:rPr>
              <a:t/>
            </a:r>
            <a:br>
              <a:rPr lang="ru-RU" altLang="ru-RU" sz="1800" smtClean="0">
                <a:solidFill>
                  <a:srgbClr val="000099"/>
                </a:solidFill>
              </a:rPr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3" name="TextBox 2"/>
          <p:cNvSpPr txBox="1"/>
          <p:nvPr/>
        </p:nvSpPr>
        <p:spPr>
          <a:xfrm>
            <a:off x="2771800" y="425106"/>
            <a:ext cx="321113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ЦЕЛЬ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1412776"/>
            <a:ext cx="6224760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C3FF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Ознакомление младших дошкольников со свойствами воды и её значением в жизни живых существ и для здоровья человека.</a:t>
            </a:r>
          </a:p>
          <a:p>
            <a:pPr eaLnBrk="0" hangingPunct="0">
              <a:spcBef>
                <a:spcPct val="20000"/>
              </a:spcBef>
              <a:defRPr/>
            </a:pPr>
            <a:endParaRPr lang="ru-RU" sz="20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C3FF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37034" y="2852936"/>
            <a:ext cx="5254638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20566" y="1700808"/>
            <a:ext cx="8572500" cy="1559644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0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C41F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Изучение особенностей воды, её свойств и качеств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20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C41F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с помощью опытов.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0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C41F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Расширить знания о пользе воды для человека, растений и животных.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476672"/>
            <a:ext cx="385394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ЗАДАЧИ 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5737" t="10158" r="4537" b="5495"/>
          <a:stretch/>
        </p:blipFill>
        <p:spPr>
          <a:xfrm>
            <a:off x="1475656" y="2996952"/>
            <a:ext cx="5217425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20675" y="1700213"/>
            <a:ext cx="8572500" cy="156051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>
              <a:spcBef>
                <a:spcPct val="20000"/>
              </a:spcBef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332656"/>
            <a:ext cx="658064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ПРЕДПОЛАГАЕМЫЙ РЕЗУЛЬТАТ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536" y="1340768"/>
            <a:ext cx="7619736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03E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 результате проведенной работы дошкольники понимают и осознают, насколько значима вода в природе.</a:t>
            </a:r>
          </a:p>
          <a:p>
            <a:pPr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03E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Дети знают: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03E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Все животные на планете, растения, деревья питаются водой;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03E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Сосульки, снег тают от любого источника тепла, превращаясь в воду;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03E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Вода не имеет запаха, цвета, вкуса;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03E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Вода помогает человеку содержать тело в чистоте, что способствует сохранению здоровья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03E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Укрепление сотрудничества родителей с детским садом.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20675" y="1700213"/>
            <a:ext cx="8572500" cy="156051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>
              <a:spcBef>
                <a:spcPct val="20000"/>
              </a:spcBef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5509" y="476671"/>
            <a:ext cx="720261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ПРОДУКТЫ РЕАЛИЗАЦИИ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7365" y="1556792"/>
            <a:ext cx="763581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04F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Рисование «Дождик»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04F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Рисование «Сосульки»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04F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Рисование «Озеро для рыбки»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04F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Лепка «Белые снежинки»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04F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«Ледяные бусы»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04F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Снежные постройки детей и родителей дома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04F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Итоговое занятие «Волшебница вода»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04F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>
          <a:xfrm>
            <a:off x="2771800" y="3645024"/>
            <a:ext cx="3592323" cy="30076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20675" y="1700213"/>
            <a:ext cx="8572500" cy="156051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>
              <a:spcBef>
                <a:spcPct val="20000"/>
              </a:spcBef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2871788" y="1268413"/>
            <a:ext cx="3830637" cy="316865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FF0000"/>
                </a:solidFill>
              </a:rPr>
              <a:t>Материально-техническое и методическое обеспечение проекта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1579563" y="114300"/>
            <a:ext cx="2247900" cy="1871663"/>
          </a:xfrm>
          <a:prstGeom prst="cloud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3303E3"/>
                </a:solidFill>
                <a:latin typeface="Arial Black" panose="020B0A04020102020204" pitchFamily="34" charset="0"/>
              </a:rPr>
              <a:t>Игровой материал для сюжетных игр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6054725" y="188913"/>
            <a:ext cx="2160588" cy="1511300"/>
          </a:xfrm>
          <a:prstGeom prst="cloud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3303E3"/>
                </a:solidFill>
                <a:latin typeface="Arial Black" panose="020B0A04020102020204" pitchFamily="34" charset="0"/>
              </a:rPr>
              <a:t>Подбор художественной литературы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2627313" y="4437063"/>
            <a:ext cx="3284537" cy="1584325"/>
          </a:xfrm>
          <a:prstGeom prst="cloud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3303E3"/>
                </a:solidFill>
                <a:latin typeface="Arial Black" panose="020B0A04020102020204" pitchFamily="34" charset="0"/>
              </a:rPr>
              <a:t>Материал для опытно-экспериментальной деятельности</a:t>
            </a:r>
          </a:p>
        </p:txBody>
      </p:sp>
      <p:sp>
        <p:nvSpPr>
          <p:cNvPr id="14" name="Облако 13"/>
          <p:cNvSpPr/>
          <p:nvPr/>
        </p:nvSpPr>
        <p:spPr>
          <a:xfrm>
            <a:off x="158750" y="2646363"/>
            <a:ext cx="2736850" cy="1511300"/>
          </a:xfrm>
          <a:prstGeom prst="cloud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3303E3"/>
                </a:solidFill>
                <a:latin typeface="Arial Black" panose="020B0A04020102020204" pitchFamily="34" charset="0"/>
              </a:rPr>
              <a:t>Дидактические            </a:t>
            </a:r>
          </a:p>
          <a:p>
            <a:pPr>
              <a:defRPr/>
            </a:pPr>
            <a:r>
              <a:rPr lang="ru-RU" sz="1400" dirty="0">
                <a:solidFill>
                  <a:srgbClr val="3303E3"/>
                </a:solidFill>
                <a:latin typeface="Arial Black" panose="020B0A04020102020204" pitchFamily="34" charset="0"/>
              </a:rPr>
              <a:t>игры</a:t>
            </a:r>
          </a:p>
        </p:txBody>
      </p:sp>
      <p:sp>
        <p:nvSpPr>
          <p:cNvPr id="15" name="Облако 14"/>
          <p:cNvSpPr/>
          <p:nvPr/>
        </p:nvSpPr>
        <p:spPr>
          <a:xfrm>
            <a:off x="6432550" y="2673350"/>
            <a:ext cx="2460625" cy="1476375"/>
          </a:xfrm>
          <a:prstGeom prst="cloud">
            <a:avLst/>
          </a:prstGeom>
          <a:solidFill>
            <a:srgbClr val="A1E7F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3303E3"/>
                </a:solidFill>
                <a:latin typeface="Arial Black" panose="020B0A04020102020204" pitchFamily="34" charset="0"/>
              </a:rPr>
              <a:t>Иллюстрации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2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A0000"/>
      </a:hlink>
      <a:folHlink>
        <a:srgbClr val="FF9FB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1096</Words>
  <Application>Microsoft Office PowerPoint</Application>
  <PresentationFormat>Экран (4:3)</PresentationFormat>
  <Paragraphs>152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МОУ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EvM</cp:lastModifiedBy>
  <cp:revision>150</cp:revision>
  <dcterms:created xsi:type="dcterms:W3CDTF">2008-12-06T13:28:55Z</dcterms:created>
  <dcterms:modified xsi:type="dcterms:W3CDTF">2017-01-06T07:30:59Z</dcterms:modified>
</cp:coreProperties>
</file>