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7" r:id="rId4"/>
    <p:sldId id="265" r:id="rId5"/>
    <p:sldId id="266" r:id="rId6"/>
    <p:sldId id="268" r:id="rId7"/>
    <p:sldId id="263" r:id="rId8"/>
    <p:sldId id="264" r:id="rId9"/>
    <p:sldId id="270" r:id="rId10"/>
    <p:sldId id="271" r:id="rId11"/>
    <p:sldId id="288" r:id="rId12"/>
    <p:sldId id="290" r:id="rId13"/>
    <p:sldId id="291" r:id="rId14"/>
    <p:sldId id="292" r:id="rId15"/>
    <p:sldId id="293" r:id="rId16"/>
    <p:sldId id="300" r:id="rId17"/>
    <p:sldId id="294" r:id="rId18"/>
    <p:sldId id="303" r:id="rId19"/>
    <p:sldId id="295" r:id="rId20"/>
    <p:sldId id="301" r:id="rId21"/>
    <p:sldId id="297" r:id="rId22"/>
    <p:sldId id="296" r:id="rId23"/>
    <p:sldId id="298" r:id="rId24"/>
    <p:sldId id="302" r:id="rId25"/>
    <p:sldId id="299" r:id="rId26"/>
    <p:sldId id="285" r:id="rId27"/>
    <p:sldId id="272" r:id="rId28"/>
    <p:sldId id="274" r:id="rId29"/>
    <p:sldId id="275" r:id="rId30"/>
    <p:sldId id="276" r:id="rId31"/>
    <p:sldId id="277" r:id="rId32"/>
    <p:sldId id="278" r:id="rId33"/>
    <p:sldId id="281" r:id="rId34"/>
    <p:sldId id="286" r:id="rId3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CC"/>
    <a:srgbClr val="0000FF"/>
    <a:srgbClr val="C8FBC1"/>
    <a:srgbClr val="00CC00"/>
    <a:srgbClr val="FF33CC"/>
    <a:srgbClr val="00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5956F-7DD0-4F52-8EDA-37F79E8A8277}" type="datetimeFigureOut">
              <a:rPr lang="ru-RU"/>
              <a:pPr>
                <a:defRPr/>
              </a:pPr>
              <a:t>06.01.2017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CCB41-B734-4813-972C-E17461C092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ADE88-ECDF-4298-8B28-14AB38FE139B}" type="datetimeFigureOut">
              <a:rPr lang="ru-RU"/>
              <a:pPr>
                <a:defRPr/>
              </a:pPr>
              <a:t>06.01.2017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E6DF8-6E6B-41B6-8B41-2297AE1424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064B0-6AE3-43BF-A011-36FEE4E00B1D}" type="datetimeFigureOut">
              <a:rPr lang="ru-RU"/>
              <a:pPr>
                <a:defRPr/>
              </a:pPr>
              <a:t>06.01.2017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46AB6-8A8F-4D2A-9D5D-AA3370D75E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7F407-0E64-48A7-B6F4-1CC76D02F9B5}" type="datetimeFigureOut">
              <a:rPr lang="ru-RU"/>
              <a:pPr>
                <a:defRPr/>
              </a:pPr>
              <a:t>06.01.2017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20B27-FAF0-4403-9BBD-2AFE98346C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BF88D-3A83-4D6F-A65E-520F426C22D5}" type="datetimeFigureOut">
              <a:rPr lang="ru-RU"/>
              <a:pPr>
                <a:defRPr/>
              </a:pPr>
              <a:t>06.01.2017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CB05A-7B55-47B9-B9DA-E5C3D089A9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3FE44-1F46-44D1-8432-0EEA5267C896}" type="datetimeFigureOut">
              <a:rPr lang="ru-RU"/>
              <a:pPr>
                <a:defRPr/>
              </a:pPr>
              <a:t>06.01.2017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AF284-CF56-4227-8078-AA4F4C7926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3543F-660F-488A-97BF-4B29725DA3C7}" type="datetimeFigureOut">
              <a:rPr lang="ru-RU"/>
              <a:pPr>
                <a:defRPr/>
              </a:pPr>
              <a:t>06.01.2017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3F9A8-10B6-47E8-93B7-1EA19FC967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85065-2005-4C0A-AF53-EA7A4F264C8F}" type="datetimeFigureOut">
              <a:rPr lang="ru-RU"/>
              <a:pPr>
                <a:defRPr/>
              </a:pPr>
              <a:t>06.01.2017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73EBA-F5B5-4630-9965-74E8EBD9E5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5BB81-74A8-4C7A-915B-F2D52D872BFD}" type="datetimeFigureOut">
              <a:rPr lang="ru-RU"/>
              <a:pPr>
                <a:defRPr/>
              </a:pPr>
              <a:t>06.01.2017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90333-15CE-49C3-A82F-E9848498C7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F8D1B-DB90-4C67-B7FE-94C9199E4AF3}" type="datetimeFigureOut">
              <a:rPr lang="ru-RU"/>
              <a:pPr>
                <a:defRPr/>
              </a:pPr>
              <a:t>06.01.2017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60E9F-1BEE-4817-9E84-4BA9C5C208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4FE52-C02E-4A35-A7A4-0F21F77F1B84}" type="datetimeFigureOut">
              <a:rPr lang="ru-RU"/>
              <a:pPr>
                <a:defRPr/>
              </a:pPr>
              <a:t>06.01.2017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F4748-D33C-4BE7-8BD0-C85DD93E14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5E86698-0CED-40FB-B932-57536900887A}" type="datetimeFigureOut">
              <a:rPr lang="ru-RU"/>
              <a:pPr>
                <a:defRPr/>
              </a:pPr>
              <a:t>06.01.2017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C04BB4B-31FD-4235-B9AA-A097B4C4A6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strips dir="r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51;&#1102;&#1076;&#1084;&#1080;&#1083;&#1072;\&#1055;&#1056;&#1054;&#1045;&#1050;&#1058;\&#1043;&#1054;&#1058;&#1054;&#1042;&#1067;&#1049;%20&#1052;&#1040;&#1058;&#1045;&#1056;&#1048;&#1040;&#1051;\&#1055;&#1056;&#1054;&#1045;&#1050;&#1058;%20&#1063;&#1048;&#1057;&#1058;&#1070;&#1051;&#1068;&#1050;&#1040;\Ussatiy%20nan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12" Type="http://schemas.microsoft.com/office/2007/relationships/hdphoto" Target="../media/hdphoto6.wdp"/><Relationship Id="rId2" Type="http://schemas.openxmlformats.org/officeDocument/2006/relationships/image" Target="../media/image10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5.jpeg"/><Relationship Id="rId5" Type="http://schemas.openxmlformats.org/officeDocument/2006/relationships/image" Target="../media/image22.jpeg"/><Relationship Id="rId15" Type="http://schemas.openxmlformats.org/officeDocument/2006/relationships/image" Target="../media/image27.jpe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4.jpeg"/><Relationship Id="rId1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45.jpeg"/><Relationship Id="rId4" Type="http://schemas.openxmlformats.org/officeDocument/2006/relationships/image" Target="../media/image4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51;&#1102;&#1076;&#1084;&#1080;&#1083;&#1072;\&#1055;&#1056;&#1054;&#1045;&#1050;&#1058;\&#1043;&#1054;&#1058;&#1054;&#1042;&#1067;&#1049;%20&#1052;&#1040;&#1058;&#1045;&#1056;&#1048;&#1040;&#1051;\&#1063;&#1048;&#1057;&#1058;&#1070;&#1051;&#1068;&#1050;&#1040;\&#1055;&#1056;&#1054;&#1045;&#1050;&#1058;%20&#1063;&#1048;&#1057;&#1058;&#1070;&#1051;&#1068;&#1050;&#1040;\&#1055;&#1077;&#1089;&#1085;&#1103;%20&#1052;&#1072;&#1096;&#1080;%20&#1086;%20&#1095;&#1080;&#1089;&#1090;&#1086;&#1090;&#1077;&#160;-&#160;&#1041;&#1077;&#1079;%20&#1085;&#1072;....mp3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Содержимое 3" descr="Рисунок1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514" r="2272" b="2557"/>
          <a:stretch>
            <a:fillRect/>
          </a:stretch>
        </p:blipFill>
        <p:spPr>
          <a:xfrm>
            <a:off x="0" y="0"/>
            <a:ext cx="9144000" cy="6856413"/>
          </a:xfrm>
        </p:spPr>
      </p:pic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>
          <a:xfrm>
            <a:off x="457200" y="642938"/>
            <a:ext cx="8229600" cy="1561926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00FF"/>
                </a:solidFill>
              </a:rPr>
              <a:t>ПРЕЗЕНТАЦИЯ ПРОЕКТА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11760" y="2780928"/>
            <a:ext cx="4392488" cy="7694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spc="300" dirty="0" smtClean="0">
                <a:ln w="1143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«ЧИСТЮЛЬКА»</a:t>
            </a:r>
            <a:endParaRPr lang="ru-RU" sz="4400" b="1" spc="300" dirty="0">
              <a:ln w="11430" cmpd="sng">
                <a:solidFill>
                  <a:sysClr val="windowText" lastClr="000000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055" name="Picture 7" descr="D:\Людмила\ДЛЯ САЙТА\АНИМАЦИЯ\12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933056"/>
            <a:ext cx="2872730" cy="240877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899592" y="4229500"/>
            <a:ext cx="56886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МБДОУ №4«ДЮЙМОВОЧКА»</a:t>
            </a:r>
          </a:p>
          <a:p>
            <a:pPr algn="ctr"/>
            <a:r>
              <a:rPr lang="ru-RU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ВТОРАЯ МЛАДШАЯ</a:t>
            </a:r>
          </a:p>
          <a:p>
            <a:pPr algn="ctr"/>
            <a:r>
              <a:rPr lang="ru-RU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ГРУППА «СКАЗКА»</a:t>
            </a:r>
          </a:p>
          <a:p>
            <a:pPr algn="ctr"/>
            <a:r>
              <a:rPr lang="ru-RU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2014-2015 г.г.</a:t>
            </a:r>
            <a:endParaRPr lang="ru-RU" sz="28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00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Ussatiy na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460432" y="6926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1044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4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2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051" grpId="0"/>
      <p:bldP spid="5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24744" y="2337994"/>
            <a:ext cx="8208912" cy="13234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Рисование «Расческа для льва»</a:t>
            </a:r>
          </a:p>
          <a:p>
            <a:pPr marL="342900" indent="-34290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Аппликация «Красивая салфетка»</a:t>
            </a:r>
          </a:p>
          <a:p>
            <a:pPr marL="342900" indent="-342900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Лепка «Мыло для кукол»</a:t>
            </a:r>
          </a:p>
          <a:p>
            <a:pPr marL="342900" indent="-34290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Составление для мальчика альбома «Нужные вещи»</a:t>
            </a:r>
          </a:p>
        </p:txBody>
      </p:sp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D:\Людмила\ПРОЕКТ\КАРТИНКИ ПО ГИГИЕНЕ\1235572606_c29aa45c4a5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3789040"/>
            <a:ext cx="3203507" cy="306896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67544" y="1772816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ПРОДУКТЫ РЕАЛИЗАЦИИ ПРОЕКТА</a:t>
            </a:r>
            <a:endParaRPr lang="ru-RU" sz="32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9" name="Picture 5" descr="D:\Людмила\ПРОЕКТ\КАРТИНКИ ПО ГИГИЕНЕ\j0091689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1880" y="404664"/>
            <a:ext cx="2290986" cy="1411995"/>
          </a:xfrm>
          <a:prstGeom prst="rect">
            <a:avLst/>
          </a:prstGeom>
          <a:noFill/>
        </p:spPr>
      </p:pic>
      <p:pic>
        <p:nvPicPr>
          <p:cNvPr id="22532" name="Picture 4" descr="D:\Людмила\ДЛЯ САЙТА\АНИМАЦИЯ\babochkia-50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5589240"/>
            <a:ext cx="952500" cy="9525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2122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7.42831E-6 C 0.00192 -0.00069 0.00417 -0.00023 0.00574 -0.00185 C 0.00695 -0.003 0.00678 -0.00578 0.0073 -0.00763 C 0.00834 -0.01156 0.00903 -0.01549 0.01008 -0.01919 C 0.01129 -0.02358 0.01164 -0.02844 0.01303 -0.03283 C 0.01511 -0.03931 0.01841 -0.04509 0.02032 -0.05203 C 0.02136 -0.06521 0.02153 -0.07516 0.02605 -0.08672 C 0.02726 -0.09944 0.02778 -0.11586 0.03629 -0.12349 C 0.0382 -0.13159 0.0441 -0.15217 0.04931 -0.15633 C 0.06146 -0.16628 0.09098 -0.1672 0.10139 -0.16789 C 0.1066 -0.17021 0.11216 -0.17136 0.11737 -0.17368 C 0.12327 -0.17969 0.12639 -0.18085 0.13334 -0.18339 C 0.15139 -0.21507 0.18664 -0.21808 0.21442 -0.21993 C 0.23369 -0.21646 0.23178 -0.21715 0.24497 -0.20837 C 0.254 -0.18963 0.24827 -0.16535 0.23907 -0.14847 C 0.23646 -0.13737 0.23976 -0.14754 0.23334 -0.13899 C 0.23212 -0.13737 0.2316 -0.13482 0.23039 -0.1332 C 0.22258 -0.1228 0.2007 -0.11887 0.19133 -0.11771 C 0.18889 -0.11702 0.18646 -0.11632 0.18403 -0.11563 C 0.18108 -0.11493 0.1783 -0.1147 0.17535 -0.11378 C 0.16876 -0.11193 0.16303 -0.10777 0.15643 -0.10615 C 0.15313 -0.10314 0.14931 -0.10152 0.14636 -0.09828 C 0.14497 -0.0969 0.14497 -0.09366 0.14341 -0.0925 C 0.1408 -0.09042 0.13473 -0.0888 0.13473 -0.0888 C 0.13872 -0.06776 0.13577 -0.07539 0.14775 -0.06752 C 0.15799 -0.05388 0.20851 -0.06591 0.2231 -0.06752 C 0.23212 -0.0703 0.23074 -0.07446 0.24063 -0.07724 C 0.24792 -0.08371 0.25035 -0.0851 0.25799 -0.0888 C 0.26442 -0.09736 0.27379 -0.09828 0.28264 -0.10036 C 0.28942 -0.09967 0.29653 -0.10106 0.30296 -0.09828 C 0.30487 -0.09736 0.3033 -0.09273 0.30435 -0.09065 C 0.30539 -0.0888 0.30695 -0.08718 0.30869 -0.08672 C 0.31528 -0.08464 0.329 -0.08302 0.329 -0.08302 C 0.33195 -0.0666 0.3283 -0.08279 0.33334 -0.06938 C 0.33369 -0.06868 0.33577 -0.05851 0.33629 -0.05781 C 0.33733 -0.05642 0.33924 -0.05666 0.34063 -0.05596 C 0.3448 -0.03885 0.33629 -0.02266 0.32605 -0.01341 C 0.32518 -0.00948 0.32362 -0.00578 0.3231 -0.00185 C 0.32292 -0.00092 0.32292 0.01897 0.32032 0.02521 C 0.31858 0.02938 0.31633 0.03285 0.31442 0.03678 C 0.30921 0.04718 0.31494 0.04279 0.3073 0.04649 C 0.30539 0.05042 0.3033 0.05412 0.30139 0.05805 C 0.30053 0.05967 0.29844 0.05921 0.29705 0.0599 C 0.29046 0.06291 0.28351 0.06545 0.27674 0.06777 C 0.26407 0.07864 0.2474 0.07216 0.23334 0.06777 C 0.22952 0.06661 0.22553 0.06522 0.22171 0.06383 C 0.2198 0.06314 0.21598 0.06198 0.21598 0.06198 C 0.20591 0.05297 0.21806 0.06291 0.20574 0.05597 C 0.19844 0.05181 0.19289 0.04395 0.18542 0.04071 C 0.17883 0.0347 0.17153 0.03169 0.16372 0.02914 C 0.15504 0.02984 0.14619 0.02891 0.13768 0.03099 C 0.1323 0.03237 0.12744 0.04834 0.12744 0.04834 C 0.12518 0.05805 0.12344 0.06661 0.11737 0.07355 C 0.11476 0.07655 0.10869 0.08118 0.10869 0.08118 C 0.09983 0.09852 0.11181 0.07771 0.10139 0.08881 C 0.10001 0.0902 0.09983 0.09297 0.09862 0.09459 C 0.09567 0.09852 0.09133 0.10038 0.08837 0.10431 C 0.08716 0.10593 0.08699 0.10893 0.08542 0.11009 C 0.08334 0.11171 0.08074 0.11148 0.0783 0.11217 C 0.03525 0.1087 0.04167 0.11286 0.01737 0.10246 C 0.00764 0.08951 0.01251 0.09274 0.00435 0.08881 C 0.00209 0.07956 0.00035 0.07054 -0.00295 0.06198 C -0.00225 0.04441 8.05556E-6 0.01943 8.05556E-6 7.42831E-6 Z " pathEditMode="relative" ptsTypes="fffffffffffffffffffffffffffffffffffffffffffffffffffffffffffffff">
                                      <p:cBhvr>
                                        <p:cTn id="16" dur="5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"/>
          <p:cNvSpPr/>
          <p:nvPr/>
        </p:nvSpPr>
        <p:spPr>
          <a:xfrm>
            <a:off x="323528" y="2708920"/>
            <a:ext cx="1944216" cy="1296144"/>
          </a:xfrm>
          <a:prstGeom prst="homePlate">
            <a:avLst/>
          </a:prstGeom>
          <a:solidFill>
            <a:srgbClr val="C8FB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</a:t>
            </a:r>
            <a:endParaRPr lang="ru-RU" dirty="0"/>
          </a:p>
        </p:txBody>
      </p:sp>
      <p:sp>
        <p:nvSpPr>
          <p:cNvPr id="2" name="Блок-схема: подготовка 1"/>
          <p:cNvSpPr/>
          <p:nvPr/>
        </p:nvSpPr>
        <p:spPr>
          <a:xfrm>
            <a:off x="2296890" y="2600908"/>
            <a:ext cx="4320480" cy="1512168"/>
          </a:xfrm>
          <a:prstGeom prst="flowChartPreparation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МАТЕРИАЛЬНО-ТЕХНИЧЕСКОЕ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И МЕТОДИЧЕСКОЕОБЕСПЕЧЕНИЕ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ПРОЕКТА</a:t>
            </a:r>
          </a:p>
          <a:p>
            <a:pPr algn="ctr"/>
            <a:endParaRPr lang="ru-RU" dirty="0"/>
          </a:p>
        </p:txBody>
      </p:sp>
      <p:sp>
        <p:nvSpPr>
          <p:cNvPr id="6" name="Пятиугольник 5"/>
          <p:cNvSpPr/>
          <p:nvPr/>
        </p:nvSpPr>
        <p:spPr>
          <a:xfrm rot="10800000">
            <a:off x="6683368" y="2717940"/>
            <a:ext cx="2137103" cy="1296144"/>
          </a:xfrm>
          <a:prstGeom prst="homePlate">
            <a:avLst/>
          </a:prstGeom>
          <a:solidFill>
            <a:srgbClr val="C8FB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ятиугольник 6"/>
          <p:cNvSpPr/>
          <p:nvPr/>
        </p:nvSpPr>
        <p:spPr>
          <a:xfrm rot="13949352">
            <a:off x="5101481" y="4548688"/>
            <a:ext cx="1946182" cy="1296144"/>
          </a:xfrm>
          <a:prstGeom prst="homePlate">
            <a:avLst/>
          </a:prstGeom>
          <a:solidFill>
            <a:srgbClr val="C8FB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ятиугольник 7"/>
          <p:cNvSpPr/>
          <p:nvPr/>
        </p:nvSpPr>
        <p:spPr>
          <a:xfrm rot="6462015">
            <a:off x="4752862" y="847674"/>
            <a:ext cx="2122897" cy="1296144"/>
          </a:xfrm>
          <a:prstGeom prst="homePlate">
            <a:avLst/>
          </a:prstGeom>
          <a:solidFill>
            <a:srgbClr val="C8FB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ятиугольник 8"/>
          <p:cNvSpPr/>
          <p:nvPr/>
        </p:nvSpPr>
        <p:spPr>
          <a:xfrm rot="3940060">
            <a:off x="2164850" y="869837"/>
            <a:ext cx="2031087" cy="1296144"/>
          </a:xfrm>
          <a:prstGeom prst="homePlate">
            <a:avLst/>
          </a:prstGeom>
          <a:solidFill>
            <a:srgbClr val="C8FB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подбор</a:t>
            </a:r>
            <a:endParaRPr lang="ru-RU" dirty="0"/>
          </a:p>
        </p:txBody>
      </p:sp>
      <p:sp>
        <p:nvSpPr>
          <p:cNvPr id="10" name="Пятиугольник 9"/>
          <p:cNvSpPr/>
          <p:nvPr/>
        </p:nvSpPr>
        <p:spPr>
          <a:xfrm rot="18434757">
            <a:off x="1978515" y="4534290"/>
            <a:ext cx="1987621" cy="1296144"/>
          </a:xfrm>
          <a:prstGeom prst="homePlate">
            <a:avLst/>
          </a:prstGeom>
          <a:solidFill>
            <a:srgbClr val="C8FB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Содержимое 3" descr="Рисунок1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4795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24271" y="2836841"/>
            <a:ext cx="1487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n>
                  <a:solidFill>
                    <a:srgbClr val="92D050"/>
                  </a:solidFill>
                </a:ln>
              </a:rPr>
              <a:t>Подбор художественной литературы</a:t>
            </a:r>
            <a:endParaRPr lang="ru-RU" sz="1600" dirty="0">
              <a:ln>
                <a:solidFill>
                  <a:srgbClr val="92D050"/>
                </a:solidFill>
              </a:ln>
            </a:endParaRPr>
          </a:p>
        </p:txBody>
      </p:sp>
      <p:sp>
        <p:nvSpPr>
          <p:cNvPr id="12" name="TextBox 11"/>
          <p:cNvSpPr txBox="1"/>
          <p:nvPr/>
        </p:nvSpPr>
        <p:spPr>
          <a:xfrm rot="4064861">
            <a:off x="2211213" y="763633"/>
            <a:ext cx="18491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n>
                  <a:solidFill>
                    <a:srgbClr val="92D050"/>
                  </a:solidFill>
                </a:ln>
              </a:rPr>
              <a:t>Игровой материал для сюжетных игр «Набор для купания» </a:t>
            </a:r>
            <a:endParaRPr lang="ru-RU" sz="1600" dirty="0">
              <a:ln>
                <a:solidFill>
                  <a:srgbClr val="92D050"/>
                </a:solidFill>
              </a:ln>
            </a:endParaRPr>
          </a:p>
        </p:txBody>
      </p:sp>
      <p:sp>
        <p:nvSpPr>
          <p:cNvPr id="13" name="TextBox 12"/>
          <p:cNvSpPr txBox="1"/>
          <p:nvPr/>
        </p:nvSpPr>
        <p:spPr>
          <a:xfrm rot="17324603">
            <a:off x="4709197" y="953229"/>
            <a:ext cx="2335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n>
                  <a:solidFill>
                    <a:srgbClr val="92D050"/>
                  </a:solidFill>
                </a:ln>
              </a:rPr>
              <a:t>Предметы личной гигиены</a:t>
            </a:r>
            <a:endParaRPr lang="ru-RU" sz="1600" dirty="0">
              <a:ln>
                <a:solidFill>
                  <a:srgbClr val="92D050"/>
                </a:solidFill>
              </a:ln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7" y="2959951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n>
                  <a:solidFill>
                    <a:srgbClr val="92D050"/>
                  </a:solidFill>
                </a:ln>
              </a:rPr>
              <a:t>Столовые приборы, посуда.</a:t>
            </a:r>
            <a:endParaRPr lang="ru-RU" sz="1600" dirty="0">
              <a:ln>
                <a:solidFill>
                  <a:srgbClr val="92D050"/>
                </a:solidFill>
              </a:ln>
            </a:endParaRPr>
          </a:p>
        </p:txBody>
      </p:sp>
      <p:sp>
        <p:nvSpPr>
          <p:cNvPr id="15" name="TextBox 14"/>
          <p:cNvSpPr txBox="1"/>
          <p:nvPr/>
        </p:nvSpPr>
        <p:spPr>
          <a:xfrm rot="18297000">
            <a:off x="2188931" y="5176413"/>
            <a:ext cx="1499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n>
                  <a:solidFill>
                    <a:srgbClr val="92D050"/>
                  </a:solidFill>
                </a:ln>
              </a:rPr>
              <a:t>И</a:t>
            </a:r>
            <a:r>
              <a:rPr lang="ru-RU" sz="1600" dirty="0" smtClean="0">
                <a:ln>
                  <a:solidFill>
                    <a:srgbClr val="92D050"/>
                  </a:solidFill>
                </a:ln>
              </a:rPr>
              <a:t>ллюстрации</a:t>
            </a:r>
            <a:endParaRPr lang="ru-RU" sz="1600" dirty="0">
              <a:ln>
                <a:solidFill>
                  <a:srgbClr val="92D050"/>
                </a:solidFill>
              </a:ln>
            </a:endParaRPr>
          </a:p>
        </p:txBody>
      </p:sp>
      <p:sp>
        <p:nvSpPr>
          <p:cNvPr id="16" name="TextBox 15"/>
          <p:cNvSpPr txBox="1"/>
          <p:nvPr/>
        </p:nvSpPr>
        <p:spPr>
          <a:xfrm rot="3088962">
            <a:off x="5331606" y="5026182"/>
            <a:ext cx="1780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n>
                  <a:solidFill>
                    <a:srgbClr val="92D050"/>
                  </a:solidFill>
                </a:ln>
              </a:rPr>
              <a:t>Дидактические            </a:t>
            </a:r>
          </a:p>
          <a:p>
            <a:r>
              <a:rPr lang="ru-RU" sz="1600" dirty="0" smtClean="0">
                <a:ln>
                  <a:solidFill>
                    <a:srgbClr val="92D050"/>
                  </a:solidFill>
                </a:ln>
              </a:rPr>
              <a:t>игры</a:t>
            </a:r>
            <a:endParaRPr lang="ru-RU" sz="1600" dirty="0">
              <a:ln>
                <a:solidFill>
                  <a:srgbClr val="92D050"/>
                </a:solidFill>
              </a:ln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0057879"/>
      </p:ext>
    </p:extLst>
  </p:cSld>
  <p:clrMapOvr>
    <a:masterClrMapping/>
  </p:clrMapOvr>
  <p:transition spd="med" advTm="4758"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Содержимое 3" descr="Рисунок9.png"/>
          <p:cNvPicPr>
            <a:picLocks noChangeAspect="1"/>
          </p:cNvPicPr>
          <p:nvPr/>
        </p:nvPicPr>
        <p:blipFill>
          <a:blip r:embed="rId2" cstate="print"/>
          <a:srcRect r="1160"/>
          <a:stretch>
            <a:fillRect/>
          </a:stretch>
        </p:blipFill>
        <p:spPr bwMode="auto">
          <a:xfrm>
            <a:off x="-21502" y="-1501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428625" y="642938"/>
            <a:ext cx="8229600" cy="1143000"/>
          </a:xfrm>
        </p:spPr>
        <p:txBody>
          <a:bodyPr/>
          <a:lstStyle/>
          <a:p>
            <a:r>
              <a:rPr lang="ru-RU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ВВЕДЕНИЕ ДЕТЕЙ В ИГРОВУЮ СИТУАЦИЮ:</a:t>
            </a:r>
          </a:p>
        </p:txBody>
      </p:sp>
      <p:sp>
        <p:nvSpPr>
          <p:cNvPr id="512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 smtClean="0"/>
          </a:p>
        </p:txBody>
      </p:sp>
      <p:sp>
        <p:nvSpPr>
          <p:cNvPr id="2" name="Выноска-облако 1"/>
          <p:cNvSpPr/>
          <p:nvPr/>
        </p:nvSpPr>
        <p:spPr>
          <a:xfrm flipH="1">
            <a:off x="5336232" y="2060848"/>
            <a:ext cx="3096344" cy="2088232"/>
          </a:xfrm>
          <a:prstGeom prst="cloudCallout">
            <a:avLst/>
          </a:prstGeom>
          <a:solidFill>
            <a:srgbClr val="C8FBC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00B050"/>
                  </a:solidFill>
                </a:ln>
              </a:rPr>
              <a:t>Однажды в группу прибежал грязный мальчик. Он был очень напуган, потому что за ним гнался крокодил…</a:t>
            </a:r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6832"/>
            <a:ext cx="4896544" cy="3672408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Блок-схема: память с посл. доступом 3"/>
          <p:cNvSpPr/>
          <p:nvPr/>
        </p:nvSpPr>
        <p:spPr>
          <a:xfrm>
            <a:off x="4283968" y="4581128"/>
            <a:ext cx="2952328" cy="2016224"/>
          </a:xfrm>
          <a:prstGeom prst="flowChartMagneticTape">
            <a:avLst/>
          </a:prstGeom>
          <a:solidFill>
            <a:srgbClr val="C8FBC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ln>
                  <a:solidFill>
                    <a:srgbClr val="00B050"/>
                  </a:solidFill>
                </a:ln>
              </a:rPr>
              <a:t>М</a:t>
            </a:r>
            <a:r>
              <a:rPr lang="ru-RU" dirty="0" smtClean="0">
                <a:ln>
                  <a:solidFill>
                    <a:srgbClr val="00B050"/>
                  </a:solidFill>
                </a:ln>
              </a:rPr>
              <a:t>алыши решили помочь мальчику и научить его содержать свое тело и одежду в чистоте.</a:t>
            </a:r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2674892"/>
      </p:ext>
    </p:extLst>
  </p:cSld>
  <p:clrMapOvr>
    <a:masterClrMapping/>
  </p:clrMapOvr>
  <p:transition spd="med" advTm="14903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Содержимое 3" descr="Рисунок9.png"/>
          <p:cNvPicPr>
            <a:picLocks noChangeAspect="1"/>
          </p:cNvPicPr>
          <p:nvPr/>
        </p:nvPicPr>
        <p:blipFill>
          <a:blip r:embed="rId2" cstate="print"/>
          <a:srcRect r="1160"/>
          <a:stretch>
            <a:fillRect/>
          </a:stretch>
        </p:blipFill>
        <p:spPr bwMode="auto">
          <a:xfrm>
            <a:off x="-21502" y="-1501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428625" y="642938"/>
            <a:ext cx="8229600" cy="1143000"/>
          </a:xfrm>
        </p:spPr>
        <p:txBody>
          <a:bodyPr/>
          <a:lstStyle/>
          <a:p>
            <a:r>
              <a:rPr lang="ru-RU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МОДЕЛЬ ТРЕХ ВОПРОСОВ:</a:t>
            </a:r>
          </a:p>
        </p:txBody>
      </p:sp>
      <p:sp>
        <p:nvSpPr>
          <p:cNvPr id="512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 smtClean="0"/>
          </a:p>
        </p:txBody>
      </p:sp>
      <p:sp>
        <p:nvSpPr>
          <p:cNvPr id="2" name="Выноска-облако 1"/>
          <p:cNvSpPr/>
          <p:nvPr/>
        </p:nvSpPr>
        <p:spPr>
          <a:xfrm flipH="1">
            <a:off x="3347864" y="1988840"/>
            <a:ext cx="2736304" cy="1800200"/>
          </a:xfrm>
          <a:prstGeom prst="cloudCallout">
            <a:avLst/>
          </a:prstGeom>
          <a:solidFill>
            <a:srgbClr val="C8FBC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00B050"/>
                  </a:solidFill>
                </a:ln>
              </a:rPr>
              <a:t>Варя сказала, что крокодил рассердился, потому что мальчик грязный.</a:t>
            </a:r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" name="Блок-схема: память с посл. доступом 3"/>
          <p:cNvSpPr/>
          <p:nvPr/>
        </p:nvSpPr>
        <p:spPr>
          <a:xfrm>
            <a:off x="251520" y="1772816"/>
            <a:ext cx="3312368" cy="4392488"/>
          </a:xfrm>
          <a:prstGeom prst="flowChartMagneticTape">
            <a:avLst/>
          </a:prstGeom>
          <a:solidFill>
            <a:srgbClr val="C8FBC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n>
                  <a:solidFill>
                    <a:srgbClr val="00B050"/>
                  </a:solidFill>
                </a:ln>
              </a:rPr>
              <a:t>Я спросила: «Дети, как вы думаете, почему за мальчиком гонится крокодил?», «Зачем нужно мыться?», «Что нам понадобится для того, чтобы умыться?», «Что нужно делать для того, чтобы всегда выглядеть опрятным?»</a:t>
            </a:r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6197896" y="1772816"/>
            <a:ext cx="2736304" cy="2016224"/>
          </a:xfrm>
          <a:prstGeom prst="cloudCallout">
            <a:avLst/>
          </a:prstGeom>
          <a:solidFill>
            <a:srgbClr val="C8FBC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n>
                  <a:solidFill>
                    <a:srgbClr val="00B050"/>
                  </a:solidFill>
                </a:ln>
              </a:rPr>
              <a:t>Света высказала мнение, что руки нужно мыть для того, чтобы не заболел живот.</a:t>
            </a:r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6430888" y="3969060"/>
            <a:ext cx="2736304" cy="2357738"/>
          </a:xfrm>
          <a:prstGeom prst="cloudCallout">
            <a:avLst/>
          </a:prstGeom>
          <a:solidFill>
            <a:srgbClr val="C8FBC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n>
                  <a:solidFill>
                    <a:srgbClr val="00B050"/>
                  </a:solidFill>
                </a:ln>
              </a:rPr>
              <a:t>Матвей и Миша  ответили, что для умывания нужны: вода, мыло и полотенце.</a:t>
            </a:r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3635896" y="4221088"/>
            <a:ext cx="2794992" cy="2185400"/>
          </a:xfrm>
          <a:prstGeom prst="horizontalScroll">
            <a:avLst/>
          </a:prstGeom>
          <a:solidFill>
            <a:srgbClr val="C8FBC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n>
                  <a:solidFill>
                    <a:srgbClr val="00B050"/>
                  </a:solidFill>
                </a:ln>
              </a:rPr>
              <a:t>Дети заинтересовались и долго обсуждали это, и пришли к выводу, что многого еще не знаем.</a:t>
            </a:r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0741587"/>
      </p:ext>
    </p:extLst>
  </p:cSld>
  <p:clrMapOvr>
    <a:masterClrMapping/>
  </p:clrMapOvr>
  <p:transition spd="med" advTm="14903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Содержимое 3" descr="Рисунок9.png"/>
          <p:cNvPicPr>
            <a:picLocks noChangeAspect="1"/>
          </p:cNvPicPr>
          <p:nvPr/>
        </p:nvPicPr>
        <p:blipFill>
          <a:blip r:embed="rId2" cstate="print"/>
          <a:srcRect r="1160"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428625" y="642938"/>
            <a:ext cx="8229600" cy="1143000"/>
          </a:xfrm>
        </p:spPr>
        <p:txBody>
          <a:bodyPr/>
          <a:lstStyle/>
          <a:p>
            <a:r>
              <a:rPr lang="ru-RU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МОДЕЛЬ ТРЕХ ВОПРОСОВ:</a:t>
            </a:r>
          </a:p>
        </p:txBody>
      </p:sp>
      <p:sp>
        <p:nvSpPr>
          <p:cNvPr id="512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 smtClean="0"/>
          </a:p>
        </p:txBody>
      </p:sp>
      <p:sp>
        <p:nvSpPr>
          <p:cNvPr id="2" name="Выноска-облако 1"/>
          <p:cNvSpPr/>
          <p:nvPr/>
        </p:nvSpPr>
        <p:spPr>
          <a:xfrm flipH="1">
            <a:off x="3491880" y="1988840"/>
            <a:ext cx="2304256" cy="1800200"/>
          </a:xfrm>
          <a:prstGeom prst="cloudCallout">
            <a:avLst/>
          </a:prstGeom>
          <a:solidFill>
            <a:srgbClr val="C8FBC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00B050"/>
                  </a:solidFill>
                </a:ln>
              </a:rPr>
              <a:t>Полина предложила прочитать об этом в книгах</a:t>
            </a:r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4" name="Блок-схема: память с посл. доступом 3"/>
          <p:cNvSpPr/>
          <p:nvPr/>
        </p:nvSpPr>
        <p:spPr>
          <a:xfrm>
            <a:off x="251520" y="1772817"/>
            <a:ext cx="3096344" cy="2448271"/>
          </a:xfrm>
          <a:prstGeom prst="flowChartMagneticTape">
            <a:avLst/>
          </a:prstGeom>
          <a:solidFill>
            <a:srgbClr val="C8FBC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n>
                  <a:solidFill>
                    <a:srgbClr val="00B050"/>
                  </a:solidFill>
                </a:ln>
              </a:rPr>
              <a:t>Я спросила: «Ребята, что же нам делать? Как нам узнать, что нужно делать, чтобы быть всегда опрятными?</a:t>
            </a:r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6156176" y="2177952"/>
            <a:ext cx="2190528" cy="1637999"/>
          </a:xfrm>
          <a:prstGeom prst="cloudCallout">
            <a:avLst/>
          </a:prstGeom>
          <a:solidFill>
            <a:srgbClr val="C8FBC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n>
                  <a:solidFill>
                    <a:srgbClr val="00B050"/>
                  </a:solidFill>
                </a:ln>
              </a:rPr>
              <a:t>Настя решила спросить у мамы.</a:t>
            </a:r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6430888" y="3969060"/>
            <a:ext cx="2736304" cy="2357738"/>
          </a:xfrm>
          <a:prstGeom prst="cloudCallout">
            <a:avLst/>
          </a:prstGeom>
          <a:solidFill>
            <a:srgbClr val="C8FBC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n>
                  <a:solidFill>
                    <a:srgbClr val="00B050"/>
                  </a:solidFill>
                </a:ln>
              </a:rPr>
              <a:t>Лиза сказала, что можно спросить у старшего брата</a:t>
            </a:r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979712" y="4141398"/>
            <a:ext cx="3528392" cy="2185400"/>
          </a:xfrm>
          <a:prstGeom prst="horizontalScroll">
            <a:avLst/>
          </a:prstGeom>
          <a:solidFill>
            <a:srgbClr val="C8FBC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n>
                  <a:solidFill>
                    <a:srgbClr val="00B050"/>
                  </a:solidFill>
                </a:ln>
              </a:rPr>
              <a:t>Я предложила детям сходить в старшую группу, посмотреть и спросить, что делают дети старшей группы, чтобы выглядеть опрятными.</a:t>
            </a:r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0692480"/>
      </p:ext>
    </p:extLst>
  </p:cSld>
  <p:clrMapOvr>
    <a:masterClrMapping/>
  </p:clrMapOvr>
  <p:transition spd="med" advTm="14903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Содержимое 3" descr="Рисунок9.png"/>
          <p:cNvPicPr>
            <a:picLocks noChangeAspect="1"/>
          </p:cNvPicPr>
          <p:nvPr/>
        </p:nvPicPr>
        <p:blipFill>
          <a:blip r:embed="rId2" cstate="print"/>
          <a:srcRect r="1160"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428625" y="642938"/>
            <a:ext cx="8229600" cy="1143000"/>
          </a:xfrm>
        </p:spPr>
        <p:txBody>
          <a:bodyPr/>
          <a:lstStyle/>
          <a:p>
            <a:r>
              <a:rPr lang="ru-RU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РЕАЛИЗАЦИЯ ПРОЕКТА:</a:t>
            </a:r>
          </a:p>
        </p:txBody>
      </p:sp>
      <p:sp>
        <p:nvSpPr>
          <p:cNvPr id="512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 smtClean="0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327720" y="2060848"/>
            <a:ext cx="8496944" cy="864096"/>
          </a:xfrm>
          <a:prstGeom prst="horizontalScroll">
            <a:avLst/>
          </a:prstGeom>
          <a:solidFill>
            <a:srgbClr val="C8FBC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00B050"/>
                  </a:solidFill>
                </a:ln>
              </a:rPr>
              <a:t>Детям понравилось мое предложение и мы отправились на экскурсию в старшую группу</a:t>
            </a:r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327720" y="2924944"/>
            <a:ext cx="3092152" cy="2376264"/>
          </a:xfrm>
          <a:prstGeom prst="flowChartAlternateProcess">
            <a:avLst/>
          </a:prstGeom>
          <a:solidFill>
            <a:srgbClr val="C8FBC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n>
                  <a:solidFill>
                    <a:srgbClr val="00B050"/>
                  </a:solidFill>
                </a:ln>
              </a:rPr>
              <a:t>Дети старшей группы показали , как нужно умываться, пользоваться расческой и носовым платком, правильно держать ложку, аккуратно кушать и пользоваться салфеткой</a:t>
            </a:r>
            <a:endParaRPr lang="ru-RU" dirty="0">
              <a:ln>
                <a:solidFill>
                  <a:srgbClr val="00B050"/>
                </a:solidFill>
              </a:ln>
            </a:endParaRPr>
          </a:p>
        </p:txBody>
      </p:sp>
      <p:pic>
        <p:nvPicPr>
          <p:cNvPr id="7" name="Рисунок 6" descr="IMG_20150420_102830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355976" y="2996952"/>
            <a:ext cx="4355976" cy="3266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614168173"/>
      </p:ext>
    </p:extLst>
  </p:cSld>
  <p:clrMapOvr>
    <a:masterClrMapping/>
  </p:clrMapOvr>
  <p:transition spd="med" advTm="14903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Содержимое 3" descr="Рисунок9.png"/>
          <p:cNvPicPr>
            <a:picLocks noChangeAspect="1"/>
          </p:cNvPicPr>
          <p:nvPr/>
        </p:nvPicPr>
        <p:blipFill>
          <a:blip r:embed="rId2" cstate="print"/>
          <a:srcRect r="1160"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428625" y="642938"/>
            <a:ext cx="8229600" cy="1143000"/>
          </a:xfrm>
        </p:spPr>
        <p:txBody>
          <a:bodyPr/>
          <a:lstStyle/>
          <a:p>
            <a:r>
              <a:rPr lang="ru-RU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РЕАЛИЗАЦИЯ ПРОЕКТА:</a:t>
            </a:r>
          </a:p>
        </p:txBody>
      </p:sp>
      <p:sp>
        <p:nvSpPr>
          <p:cNvPr id="512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 smtClean="0"/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323528" y="1916832"/>
            <a:ext cx="2736304" cy="360040"/>
          </a:xfrm>
          <a:prstGeom prst="flowChartAlternateProcess">
            <a:avLst/>
          </a:prstGeom>
          <a:solidFill>
            <a:srgbClr val="C8FBC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ln>
                  <a:solidFill>
                    <a:srgbClr val="00B050"/>
                  </a:solidFill>
                </a:ln>
              </a:rPr>
              <a:t>Научили нас намыливать руки мылом</a:t>
            </a:r>
            <a:endParaRPr lang="ru-RU" sz="1200" dirty="0">
              <a:ln>
                <a:solidFill>
                  <a:srgbClr val="00B050"/>
                </a:solidFill>
              </a:ln>
            </a:endParaRPr>
          </a:p>
        </p:txBody>
      </p:sp>
      <p:pic>
        <p:nvPicPr>
          <p:cNvPr id="7" name="Рисунок 6" descr="IMG_20150420_102830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084168" y="4293096"/>
            <a:ext cx="2627784" cy="1970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Блок-схема: альтернативный процесс 7"/>
          <p:cNvSpPr/>
          <p:nvPr/>
        </p:nvSpPr>
        <p:spPr>
          <a:xfrm>
            <a:off x="6156176" y="3861048"/>
            <a:ext cx="2520280" cy="360040"/>
          </a:xfrm>
          <a:prstGeom prst="flowChartAlternateProcess">
            <a:avLst/>
          </a:prstGeom>
          <a:solidFill>
            <a:srgbClr val="C8FBC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ln>
                  <a:solidFill>
                    <a:srgbClr val="00B050"/>
                  </a:solidFill>
                </a:ln>
              </a:rPr>
              <a:t>Аккуратно сворачивать полотенце</a:t>
            </a:r>
            <a:endParaRPr lang="ru-RU" sz="1200" dirty="0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3203848" y="2780928"/>
            <a:ext cx="2520280" cy="432048"/>
          </a:xfrm>
          <a:prstGeom prst="flowChartAlternateProcess">
            <a:avLst/>
          </a:prstGeom>
          <a:solidFill>
            <a:srgbClr val="C8FBC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ln>
                  <a:solidFill>
                    <a:srgbClr val="00B050"/>
                  </a:solidFill>
                </a:ln>
              </a:rPr>
              <a:t>Тщательно смывать мыло водой</a:t>
            </a:r>
            <a:endParaRPr lang="ru-RU" sz="1200" dirty="0">
              <a:ln>
                <a:solidFill>
                  <a:srgbClr val="00B050"/>
                </a:solidFill>
              </a:ln>
            </a:endParaRPr>
          </a:p>
        </p:txBody>
      </p:sp>
      <p:pic>
        <p:nvPicPr>
          <p:cNvPr id="11" name="Рисунок 10" descr="IMG_20150420_102816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059832" y="3429000"/>
            <a:ext cx="2808312" cy="21062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IMG_20150420_102932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23528" y="2420888"/>
            <a:ext cx="2592288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9831">
            <a:off x="6516216" y="2237482"/>
            <a:ext cx="1352550" cy="13525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14168173"/>
      </p:ext>
    </p:extLst>
  </p:cSld>
  <p:clrMapOvr>
    <a:masterClrMapping/>
  </p:clrMapOvr>
  <p:transition spd="med" advTm="14903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Содержимое 3" descr="Рисунок9.png"/>
          <p:cNvPicPr>
            <a:picLocks noChangeAspect="1"/>
          </p:cNvPicPr>
          <p:nvPr/>
        </p:nvPicPr>
        <p:blipFill>
          <a:blip r:embed="rId2" cstate="print"/>
          <a:srcRect r="1160"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428625" y="642938"/>
            <a:ext cx="8229600" cy="1143000"/>
          </a:xfrm>
        </p:spPr>
        <p:txBody>
          <a:bodyPr/>
          <a:lstStyle/>
          <a:p>
            <a:r>
              <a:rPr lang="ru-RU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РЕАЛИЗАЦИЯ ПРОЕКТА:</a:t>
            </a:r>
          </a:p>
        </p:txBody>
      </p:sp>
      <p:sp>
        <p:nvSpPr>
          <p:cNvPr id="512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95536" y="2158790"/>
            <a:ext cx="2938305" cy="369332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ru-RU" dirty="0" smtClean="0">
                <a:ln>
                  <a:solidFill>
                    <a:srgbClr val="0000FF"/>
                  </a:solidFill>
                </a:ln>
              </a:rPr>
              <a:t>В группе мы читали книги</a:t>
            </a:r>
            <a:endParaRPr lang="ru-RU" dirty="0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44346" y="5591119"/>
            <a:ext cx="2896306" cy="369332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ru-RU" dirty="0" smtClean="0">
                <a:ln>
                  <a:solidFill>
                    <a:srgbClr val="0000FF"/>
                  </a:solidFill>
                </a:ln>
              </a:rPr>
              <a:t>Раскрашивали раскраски</a:t>
            </a:r>
            <a:endParaRPr lang="ru-RU" dirty="0">
              <a:ln>
                <a:solidFill>
                  <a:srgbClr val="0000FF"/>
                </a:solidFill>
              </a:ln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20506297">
            <a:off x="524545" y="2919077"/>
            <a:ext cx="1076899" cy="14788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431054" y="2879666"/>
            <a:ext cx="1591321" cy="10948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17319667">
            <a:off x="2592302" y="3119883"/>
            <a:ext cx="1483077" cy="10709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388054" y="4261192"/>
            <a:ext cx="1677322" cy="22142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15429644">
            <a:off x="4393677" y="3607605"/>
            <a:ext cx="1671575" cy="21155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17168604">
            <a:off x="6929880" y="3612229"/>
            <a:ext cx="1686085" cy="22522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992499" y="2150541"/>
            <a:ext cx="1157233" cy="16949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6296289"/>
      </p:ext>
    </p:extLst>
  </p:cSld>
  <p:clrMapOvr>
    <a:masterClrMapping/>
  </p:clrMapOvr>
  <p:transition spd="med" advTm="14903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Содержимое 3" descr="Рисунок9.png"/>
          <p:cNvPicPr>
            <a:picLocks noChangeAspect="1"/>
          </p:cNvPicPr>
          <p:nvPr/>
        </p:nvPicPr>
        <p:blipFill>
          <a:blip r:embed="rId2" cstate="print"/>
          <a:srcRect r="1160"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428625" y="642938"/>
            <a:ext cx="8229600" cy="1143000"/>
          </a:xfrm>
        </p:spPr>
        <p:txBody>
          <a:bodyPr/>
          <a:lstStyle/>
          <a:p>
            <a:r>
              <a:rPr lang="ru-RU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РЕАЛИЗАЦИЯ ПРОЕКТА:</a:t>
            </a:r>
          </a:p>
        </p:txBody>
      </p:sp>
      <p:sp>
        <p:nvSpPr>
          <p:cNvPr id="512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95909" y="2125223"/>
            <a:ext cx="4148810" cy="369332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ru-RU" dirty="0" smtClean="0">
                <a:ln>
                  <a:solidFill>
                    <a:srgbClr val="0000FF"/>
                  </a:solidFill>
                </a:ln>
              </a:rPr>
              <a:t>Была проведена работа с родителями</a:t>
            </a:r>
            <a:endParaRPr lang="ru-RU" dirty="0">
              <a:ln>
                <a:solidFill>
                  <a:srgbClr val="0000FF"/>
                </a:solidFill>
              </a:ln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4419361">
            <a:off x="-342213" y="3886942"/>
            <a:ext cx="2627026" cy="1205479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5022570">
            <a:off x="849065" y="3602794"/>
            <a:ext cx="2627026" cy="120547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5650799">
            <a:off x="2061026" y="3645671"/>
            <a:ext cx="2627026" cy="120547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rot="6245317">
            <a:off x="3231205" y="3886943"/>
            <a:ext cx="2627026" cy="120547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090943"/>
            <a:ext cx="2979003" cy="2234252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244266836"/>
      </p:ext>
    </p:extLst>
  </p:cSld>
  <p:clrMapOvr>
    <a:masterClrMapping/>
  </p:clrMapOvr>
  <p:transition spd="med" advTm="14903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Содержимое 3" descr="Рисунок9.png"/>
          <p:cNvPicPr>
            <a:picLocks noChangeAspect="1"/>
          </p:cNvPicPr>
          <p:nvPr/>
        </p:nvPicPr>
        <p:blipFill>
          <a:blip r:embed="rId2" cstate="print"/>
          <a:srcRect r="1160"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428625" y="642938"/>
            <a:ext cx="8229600" cy="1143000"/>
          </a:xfrm>
        </p:spPr>
        <p:txBody>
          <a:bodyPr/>
          <a:lstStyle/>
          <a:p>
            <a:r>
              <a:rPr lang="ru-RU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РЕАЛИЗАЦИЯ ПРОЕКТА:</a:t>
            </a:r>
          </a:p>
        </p:txBody>
      </p:sp>
      <p:sp>
        <p:nvSpPr>
          <p:cNvPr id="512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95536" y="2158790"/>
            <a:ext cx="2938305" cy="369332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ru-RU" dirty="0" smtClean="0">
                <a:ln>
                  <a:solidFill>
                    <a:srgbClr val="0000FF"/>
                  </a:solidFill>
                </a:ln>
              </a:rPr>
              <a:t>Играли в сюжетные</a:t>
            </a:r>
            <a:endParaRPr lang="ru-RU" dirty="0">
              <a:ln>
                <a:solidFill>
                  <a:srgbClr val="0000FF"/>
                </a:solidFill>
              </a:ln>
            </a:endParaRPr>
          </a:p>
        </p:txBody>
      </p:sp>
      <p:pic>
        <p:nvPicPr>
          <p:cNvPr id="7" name="Рисунок 6" descr="IMG_20150417_095824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683568" y="2780928"/>
            <a:ext cx="3588324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IMG_20150420_102012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4860032" y="2060848"/>
            <a:ext cx="3794506" cy="4176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78549963"/>
      </p:ext>
    </p:extLst>
  </p:cSld>
  <p:clrMapOvr>
    <a:masterClrMapping/>
  </p:clrMapOvr>
  <p:transition spd="med" advTm="14903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938179" y="791681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ПАСПОРТ ПРОЕКТА:</a:t>
            </a:r>
            <a:endParaRPr lang="ru-RU" sz="36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39752" y="134076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83568" y="1772816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ДОЛГОСРОЧНЫЙ;</a:t>
            </a:r>
          </a:p>
          <a:p>
            <a:pPr>
              <a:buBlip>
                <a:blip r:embed="rId3"/>
              </a:buBlip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ИНФОРМАЦИОННО-ПРАКТИКО-ОРИЕНТИРОВАННЫЙ ПРОЕКТ;</a:t>
            </a:r>
          </a:p>
          <a:p>
            <a:pPr>
              <a:buBlip>
                <a:blip r:embed="rId3"/>
              </a:buBlip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ГРУППОВОЙ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3140968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СРОКИ РЕАЛИЗАЦИИ ПРОЕКТА</a:t>
            </a:r>
            <a:endParaRPr lang="ru-RU" sz="36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5736" y="4005064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НОЯБРЬ 2014 г. - АПРЕЛЬ 2015 г.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1" name="Picture 9" descr="D:\Людмила\ДЛЯ САЙТА\АНИМАЦИЯ\detia-611.gif"/>
          <p:cNvPicPr>
            <a:picLocks noChangeAspect="1" noChangeArrowheads="1" noCrop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6084168" y="5157192"/>
            <a:ext cx="1428750" cy="124777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763688" y="4725144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475656" y="4437112"/>
            <a:ext cx="603761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ПЕРВЫЙ ГОД ОБУЧЕНИЯ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10685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tmFilter="0,0; .5, 1; 1, 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Содержимое 3" descr="Рисунок9.png"/>
          <p:cNvPicPr>
            <a:picLocks noChangeAspect="1"/>
          </p:cNvPicPr>
          <p:nvPr/>
        </p:nvPicPr>
        <p:blipFill>
          <a:blip r:embed="rId2" cstate="print"/>
          <a:srcRect r="1160"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428625" y="642938"/>
            <a:ext cx="8229600" cy="1143000"/>
          </a:xfrm>
        </p:spPr>
        <p:txBody>
          <a:bodyPr/>
          <a:lstStyle/>
          <a:p>
            <a:r>
              <a:rPr lang="ru-RU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РЕАЛИЗАЦИЯ ПРОЕКТА:</a:t>
            </a:r>
          </a:p>
        </p:txBody>
      </p:sp>
      <p:sp>
        <p:nvSpPr>
          <p:cNvPr id="512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987824" y="5805264"/>
            <a:ext cx="2896306" cy="369332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ru-RU" dirty="0" smtClean="0">
                <a:ln>
                  <a:solidFill>
                    <a:srgbClr val="0000FF"/>
                  </a:solidFill>
                </a:ln>
              </a:rPr>
              <a:t>И дидактические игры</a:t>
            </a:r>
            <a:endParaRPr lang="ru-RU" dirty="0">
              <a:ln>
                <a:solidFill>
                  <a:srgbClr val="0000FF"/>
                </a:solidFill>
              </a:ln>
            </a:endParaRPr>
          </a:p>
        </p:txBody>
      </p:sp>
      <p:pic>
        <p:nvPicPr>
          <p:cNvPr id="7" name="Рисунок 6" descr="IMG_20150417_095824.jpg"/>
          <p:cNvPicPr>
            <a:picLocks noChangeAspect="1"/>
          </p:cNvPicPr>
          <p:nvPr/>
        </p:nvPicPr>
        <p:blipFill>
          <a:blip r:embed="rId3" cstate="email">
            <a:lum bright="10000" contrast="20000"/>
          </a:blip>
          <a:stretch>
            <a:fillRect/>
          </a:stretch>
        </p:blipFill>
        <p:spPr>
          <a:xfrm>
            <a:off x="1931707" y="1988839"/>
            <a:ext cx="5016557" cy="3762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78549963"/>
      </p:ext>
    </p:extLst>
  </p:cSld>
  <p:clrMapOvr>
    <a:masterClrMapping/>
  </p:clrMapOvr>
  <p:transition spd="med" advTm="14903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Содержимое 3" descr="Рисунок9.png"/>
          <p:cNvPicPr>
            <a:picLocks noChangeAspect="1"/>
          </p:cNvPicPr>
          <p:nvPr/>
        </p:nvPicPr>
        <p:blipFill>
          <a:blip r:embed="rId2" cstate="print"/>
          <a:srcRect r="1160"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428625" y="642938"/>
            <a:ext cx="8229600" cy="1143000"/>
          </a:xfrm>
        </p:spPr>
        <p:txBody>
          <a:bodyPr/>
          <a:lstStyle/>
          <a:p>
            <a:r>
              <a:rPr lang="ru-RU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РЕАЛИЗАЦИЯ ПРОЕКТА:</a:t>
            </a:r>
          </a:p>
        </p:txBody>
      </p:sp>
      <p:sp>
        <p:nvSpPr>
          <p:cNvPr id="512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572000" y="5445224"/>
            <a:ext cx="2896306" cy="369332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ru-RU" dirty="0" smtClean="0">
                <a:ln>
                  <a:solidFill>
                    <a:srgbClr val="0000FF"/>
                  </a:solidFill>
                </a:ln>
              </a:rPr>
              <a:t>Рассматривали сюжетные картинки</a:t>
            </a:r>
            <a:endParaRPr lang="ru-RU" dirty="0">
              <a:ln>
                <a:solidFill>
                  <a:srgbClr val="0000FF"/>
                </a:solidFill>
              </a:ln>
            </a:endParaRPr>
          </a:p>
        </p:txBody>
      </p:sp>
      <p:pic>
        <p:nvPicPr>
          <p:cNvPr id="7" name="Рисунок 6" descr="hygiene04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932040" y="1772816"/>
            <a:ext cx="3610185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18525" y="1844824"/>
            <a:ext cx="4657545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251520" y="5877272"/>
            <a:ext cx="4964629" cy="369332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0000CC"/>
                </a:solidFill>
                <a:latin typeface="Arial Black" pitchFamily="34" charset="0"/>
              </a:rPr>
              <a:t>Каждый день обучались новым навыкам</a:t>
            </a:r>
            <a:endParaRPr lang="ru-RU" b="1" dirty="0">
              <a:solidFill>
                <a:srgbClr val="0000CC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1318069"/>
      </p:ext>
    </p:extLst>
  </p:cSld>
  <p:clrMapOvr>
    <a:masterClrMapping/>
  </p:clrMapOvr>
  <p:transition spd="med" advTm="14903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Содержимое 3" descr="Рисунок9.png"/>
          <p:cNvPicPr>
            <a:picLocks noChangeAspect="1"/>
          </p:cNvPicPr>
          <p:nvPr/>
        </p:nvPicPr>
        <p:blipFill>
          <a:blip r:embed="rId2" cstate="print"/>
          <a:srcRect r="1160"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428625" y="642938"/>
            <a:ext cx="8229600" cy="1143000"/>
          </a:xfrm>
        </p:spPr>
        <p:txBody>
          <a:bodyPr/>
          <a:lstStyle/>
          <a:p>
            <a:r>
              <a:rPr lang="ru-RU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ПРОДУКТ  ПРОЕКТА:</a:t>
            </a:r>
          </a:p>
        </p:txBody>
      </p:sp>
      <p:sp>
        <p:nvSpPr>
          <p:cNvPr id="512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95536" y="2158790"/>
            <a:ext cx="2938305" cy="369332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ru-RU" dirty="0" smtClean="0">
                <a:ln>
                  <a:solidFill>
                    <a:srgbClr val="0000FF"/>
                  </a:solidFill>
                </a:ln>
              </a:rPr>
              <a:t>Рисовали расческу для льва</a:t>
            </a:r>
            <a:endParaRPr lang="ru-RU" dirty="0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44346" y="5591119"/>
            <a:ext cx="2896306" cy="369332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ru-RU" dirty="0" smtClean="0">
                <a:ln>
                  <a:solidFill>
                    <a:srgbClr val="0000FF"/>
                  </a:solidFill>
                </a:ln>
              </a:rPr>
              <a:t>Лепили мыло для кукол</a:t>
            </a:r>
            <a:endParaRPr lang="ru-RU" dirty="0">
              <a:ln>
                <a:solidFill>
                  <a:srgbClr val="0000FF"/>
                </a:solidFill>
              </a:ln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80928"/>
            <a:ext cx="4020909" cy="3015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644008" y="2192382"/>
            <a:ext cx="4175111" cy="3398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311089269"/>
      </p:ext>
    </p:extLst>
  </p:cSld>
  <p:clrMapOvr>
    <a:masterClrMapping/>
  </p:clrMapOvr>
  <p:transition spd="med" advTm="14903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Содержимое 3" descr="Рисунок9.png"/>
          <p:cNvPicPr>
            <a:picLocks noChangeAspect="1"/>
          </p:cNvPicPr>
          <p:nvPr/>
        </p:nvPicPr>
        <p:blipFill>
          <a:blip r:embed="rId2" cstate="print"/>
          <a:srcRect r="1160"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428625" y="642938"/>
            <a:ext cx="8229600" cy="1143000"/>
          </a:xfrm>
        </p:spPr>
        <p:txBody>
          <a:bodyPr/>
          <a:lstStyle/>
          <a:p>
            <a:r>
              <a:rPr lang="ru-RU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ПРОДУКТ  ПРОЕКТА:</a:t>
            </a:r>
          </a:p>
        </p:txBody>
      </p:sp>
      <p:sp>
        <p:nvSpPr>
          <p:cNvPr id="512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967536" y="2189568"/>
            <a:ext cx="3744416" cy="338554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ru-RU" sz="1600" dirty="0" smtClean="0">
                <a:ln>
                  <a:solidFill>
                    <a:srgbClr val="0000FF"/>
                  </a:solidFill>
                </a:ln>
              </a:rPr>
              <a:t>И создавали альбом «Нужные вещи»</a:t>
            </a:r>
            <a:endParaRPr lang="ru-RU" sz="1600" dirty="0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5805264"/>
            <a:ext cx="3816424" cy="307777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ru-RU" sz="1400" dirty="0" smtClean="0">
                <a:solidFill>
                  <a:srgbClr val="0000CC"/>
                </a:solidFill>
                <a:latin typeface="Arial Black" pitchFamily="34" charset="0"/>
              </a:rPr>
              <a:t>Украшали салфетки для гостей</a:t>
            </a:r>
            <a:endParaRPr lang="ru-RU" sz="1400" dirty="0">
              <a:solidFill>
                <a:srgbClr val="0000CC"/>
              </a:solidFill>
              <a:latin typeface="Arial Black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41" y="1802702"/>
            <a:ext cx="3003798" cy="40050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25" b="5810"/>
          <a:stretch/>
        </p:blipFill>
        <p:spPr>
          <a:xfrm>
            <a:off x="4970714" y="2528122"/>
            <a:ext cx="2437407" cy="348958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25" b="5810"/>
          <a:stretch/>
        </p:blipFill>
        <p:spPr>
          <a:xfrm>
            <a:off x="4788024" y="2528122"/>
            <a:ext cx="2437407" cy="348958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25" b="5810"/>
          <a:stretch/>
        </p:blipFill>
        <p:spPr>
          <a:xfrm>
            <a:off x="4571999" y="2528122"/>
            <a:ext cx="2437407" cy="3489584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</p:pic>
      <p:sp>
        <p:nvSpPr>
          <p:cNvPr id="5" name="Блок-схема: сопоставление 4"/>
          <p:cNvSpPr/>
          <p:nvPr/>
        </p:nvSpPr>
        <p:spPr>
          <a:xfrm>
            <a:off x="4343400" y="3717032"/>
            <a:ext cx="457200" cy="914400"/>
          </a:xfrm>
          <a:prstGeom prst="flowChartCol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3173314"/>
      </p:ext>
    </p:extLst>
  </p:cSld>
  <p:clrMapOvr>
    <a:masterClrMapping/>
  </p:clrMapOvr>
  <p:transition spd="med" advTm="14903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Содержимое 3" descr="Рисунок9.png"/>
          <p:cNvPicPr>
            <a:picLocks noChangeAspect="1"/>
          </p:cNvPicPr>
          <p:nvPr/>
        </p:nvPicPr>
        <p:blipFill>
          <a:blip r:embed="rId2" cstate="print"/>
          <a:srcRect r="1160"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428625" y="642938"/>
            <a:ext cx="8229600" cy="1143000"/>
          </a:xfrm>
        </p:spPr>
        <p:txBody>
          <a:bodyPr/>
          <a:lstStyle/>
          <a:p>
            <a:r>
              <a:rPr lang="ru-RU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Реализация проекта</a:t>
            </a:r>
            <a:r>
              <a:rPr lang="ru-RU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12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 smtClean="0"/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179512" y="1916832"/>
            <a:ext cx="3168352" cy="2016224"/>
          </a:xfrm>
          <a:prstGeom prst="vertic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n>
                  <a:solidFill>
                    <a:srgbClr val="0000FF"/>
                  </a:solidFill>
                </a:ln>
              </a:rPr>
              <a:t>А еще мы узнали, что мыло бывает твердое, жидкое, разной формы и с разными ароматами!</a:t>
            </a:r>
            <a:endParaRPr lang="ru-RU" dirty="0">
              <a:ln>
                <a:solidFill>
                  <a:srgbClr val="0000FF"/>
                </a:solidFill>
              </a:ln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628800"/>
            <a:ext cx="2090667" cy="2769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24" y="4263380"/>
            <a:ext cx="2636520" cy="1976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780928"/>
            <a:ext cx="3099234" cy="2066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109253838"/>
      </p:ext>
    </p:extLst>
  </p:cSld>
  <p:clrMapOvr>
    <a:masterClrMapping/>
  </p:clrMapOvr>
  <p:transition spd="med" advTm="14903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Содержимое 3" descr="Рисунок9.png"/>
          <p:cNvPicPr>
            <a:picLocks noChangeAspect="1"/>
          </p:cNvPicPr>
          <p:nvPr/>
        </p:nvPicPr>
        <p:blipFill>
          <a:blip r:embed="rId2" cstate="print"/>
          <a:srcRect r="1160"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428625" y="642938"/>
            <a:ext cx="8229600" cy="1143000"/>
          </a:xfrm>
        </p:spPr>
        <p:txBody>
          <a:bodyPr/>
          <a:lstStyle/>
          <a:p>
            <a:r>
              <a:rPr lang="ru-RU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Итоговое мероприятие</a:t>
            </a:r>
            <a:r>
              <a:rPr lang="ru-RU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12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 smtClean="0"/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662" y="1916832"/>
            <a:ext cx="3816424" cy="4536504"/>
          </a:xfrm>
          <a:prstGeom prst="vertic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ln>
                  <a:solidFill>
                    <a:srgbClr val="0000FF"/>
                  </a:solidFill>
                </a:ln>
              </a:rPr>
              <a:t>И вот мы пришли к мальчику Феде. Он рад был нас видеть, а малыши рассказали и показали ему все, чему научились сами. На прощание дети подарили Феде альбом «Нужные вещи» и зеркало, чтобы мальчик не забывал следить за своим внешним видом. </a:t>
            </a:r>
            <a:r>
              <a:rPr lang="ru-RU" dirty="0" smtClean="0">
                <a:ln>
                  <a:solidFill>
                    <a:srgbClr val="0000FF"/>
                  </a:solidFill>
                </a:ln>
              </a:rPr>
              <a:t>Федор </a:t>
            </a:r>
            <a:r>
              <a:rPr lang="ru-RU" dirty="0">
                <a:ln>
                  <a:solidFill>
                    <a:srgbClr val="0000FF"/>
                  </a:solidFill>
                </a:ln>
              </a:rPr>
              <a:t>остался доволен подарком и пообещал впредь быть всегда чистым и опрятным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405421"/>
            <a:ext cx="5244075" cy="3933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516099372"/>
      </p:ext>
    </p:extLst>
  </p:cSld>
  <p:clrMapOvr>
    <a:masterClrMapping/>
  </p:clrMapOvr>
  <p:transition spd="med" advTm="14903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 descr="D:\Людмила\ДЛЯ САЙТА\АНИМАЦИЯ\spasibo-40.gif"/>
          <p:cNvPicPr>
            <a:picLocks noChangeAspect="1" noChangeArrowheads="1" noCrop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187624" y="1412776"/>
            <a:ext cx="3922843" cy="1278648"/>
          </a:xfrm>
          <a:prstGeom prst="rect">
            <a:avLst/>
          </a:prstGeom>
          <a:noFill/>
        </p:spPr>
      </p:pic>
      <p:pic>
        <p:nvPicPr>
          <p:cNvPr id="35843" name="Picture 3" descr="D:\Людмила\ПРОЕКТ\КАРТИНКИ ПО ГИГИЕНЕ\original.jp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rcRect/>
          <a:stretch>
            <a:fillRect/>
          </a:stretch>
        </p:blipFill>
        <p:spPr bwMode="auto">
          <a:xfrm>
            <a:off x="5220072" y="1196752"/>
            <a:ext cx="2893860" cy="5158011"/>
          </a:xfrm>
          <a:prstGeom prst="rect">
            <a:avLst/>
          </a:prstGeom>
          <a:noFill/>
        </p:spPr>
      </p:pic>
      <p:sp>
        <p:nvSpPr>
          <p:cNvPr id="7" name="Вертикальный свиток 6"/>
          <p:cNvSpPr/>
          <p:nvPr/>
        </p:nvSpPr>
        <p:spPr>
          <a:xfrm>
            <a:off x="1475655" y="2636912"/>
            <a:ext cx="3312369" cy="2664296"/>
          </a:xfrm>
          <a:prstGeom prst="verticalScroll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907704" y="3284984"/>
            <a:ext cx="25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 Antiqua" pitchFamily="18" charset="0"/>
              </a:rPr>
              <a:t>Вот чему мы научились</a:t>
            </a:r>
            <a:endParaRPr lang="ru-RU" sz="32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 Antiqua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med" advTm="6696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88" y="1052736"/>
            <a:ext cx="5856650" cy="4392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3" descr="D:\Людмила\ДЛЯ САЙТА\РАМКИ ДЛЯ ФОТО\30a4ee6bc9a1d2ffe455936c2ddb338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210954" y="-47327"/>
            <a:ext cx="9324529" cy="6877673"/>
          </a:xfrm>
          <a:prstGeom prst="rect">
            <a:avLst/>
          </a:prstGeom>
          <a:noFill/>
        </p:spPr>
      </p:pic>
      <p:pic>
        <p:nvPicPr>
          <p:cNvPr id="5" name="Песня Маши о чистоте - Без на...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460432" y="260648"/>
            <a:ext cx="304800" cy="304800"/>
          </a:xfrm>
          <a:prstGeom prst="rect">
            <a:avLst/>
          </a:prstGeom>
        </p:spPr>
      </p:pic>
      <p:sp>
        <p:nvSpPr>
          <p:cNvPr id="6" name="Горизонтальный свиток 5"/>
          <p:cNvSpPr/>
          <p:nvPr/>
        </p:nvSpPr>
        <p:spPr>
          <a:xfrm>
            <a:off x="2411760" y="5930653"/>
            <a:ext cx="6048672" cy="648072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Мыть руки и засучивать рукава</a:t>
            </a:r>
            <a:endParaRPr lang="ru-RU" sz="2400" b="1" dirty="0"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 advTm="4352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704" y="980728"/>
            <a:ext cx="576064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D:\Людмила\ДЛЯ САЙТА\РАМКИ ДЛЯ ФОТО\30a4ee6bc9a1d2ffe455936c2ddb3387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80529" y="-19673"/>
            <a:ext cx="9324529" cy="6877673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1979712" y="5949280"/>
            <a:ext cx="5616624" cy="648072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МЫТЬ РУКИ ДО ЛОКТЯ</a:t>
            </a:r>
            <a:endParaRPr lang="ru-RU" sz="2800" dirty="0"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 advTm="4415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1412776"/>
            <a:ext cx="4800534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D:\Людмила\ДЛЯ САЙТА\РАМКИ ДЛЯ ФОТО\30a4ee6bc9a1d2ffe455936c2ddb3387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80529" y="-44758"/>
            <a:ext cx="9324529" cy="6877673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1280794" y="5949280"/>
            <a:ext cx="7416824" cy="648072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Аккуратно сворачивать полотенца</a:t>
            </a:r>
            <a:endParaRPr lang="ru-RU" sz="2800" b="1" dirty="0"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 advTm="4696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 bwMode="auto">
          <a:xfrm>
            <a:off x="3635896" y="2708920"/>
            <a:ext cx="5292080" cy="3969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55576" y="1844824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УЧАСТНИКИ ПРОЕКТА:</a:t>
            </a:r>
            <a:endParaRPr lang="ru-RU" sz="36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39752" y="134076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endParaRPr lang="ru-RU" dirty="0"/>
          </a:p>
        </p:txBody>
      </p:sp>
      <p:pic>
        <p:nvPicPr>
          <p:cNvPr id="18434" name="Picture 2" descr="D:\Людмила\ПРОЕКТ\КАРТИНКИ ПО ГИГИЕНЕ\chistulk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620688"/>
            <a:ext cx="1728192" cy="122701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39552" y="2636912"/>
            <a:ext cx="345638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300" dirty="0" smtClean="0">
                <a:ln w="11430" cmpd="sng">
                  <a:solidFill>
                    <a:sysClr val="windowText" lastClr="0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РЕАЛИЗАЦИЯ: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Times New Roman" pitchFamily="18" charset="0"/>
              <a:buChar char="☺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Устимова И.С.</a:t>
            </a:r>
          </a:p>
          <a:p>
            <a:pPr>
              <a:buFont typeface="Times New Roman" pitchFamily="18" charset="0"/>
              <a:buChar char="☺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Воспитанники группы «Сказка» (возраст 3-4 года)</a:t>
            </a:r>
          </a:p>
          <a:p>
            <a:pPr>
              <a:buFont typeface="Times New Roman" pitchFamily="18" charset="0"/>
              <a:buChar char="☺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старшей группы</a:t>
            </a:r>
          </a:p>
          <a:p>
            <a:pPr>
              <a:buFont typeface="Times New Roman" pitchFamily="18" charset="0"/>
              <a:buChar char="☺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Родители.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 spd="med" advTm="10437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88" y="1238427"/>
            <a:ext cx="5688632" cy="4266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D:\Людмила\ДЛЯ САЙТА\РАМКИ ДЛЯ ФОТО\30a4ee6bc9a1d2ffe455936c2ddb338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4261" y="44624"/>
            <a:ext cx="9324529" cy="6877673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1115616" y="5931498"/>
            <a:ext cx="7920880" cy="648072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ПРАВИЛЬНО ДЕРЖАТЬ ЛОЖКУ И АККУРАТНО КУШАТЬ</a:t>
            </a:r>
            <a:endParaRPr lang="ru-RU" b="1" dirty="0"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 advTm="4181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727" y="1412776"/>
            <a:ext cx="5256585" cy="3942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D:\Людмила\ДЛЯ САЙТА\РАМКИ ДЛЯ ФОТО\30a4ee6bc9a1d2ffe455936c2ddb3387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55714" y="0"/>
            <a:ext cx="9324529" cy="6877673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1763688" y="6021288"/>
            <a:ext cx="6732240" cy="648072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ВЫТИРАТЬ РОТ САЛФЕТКОЙ</a:t>
            </a:r>
            <a:endParaRPr lang="ru-RU" sz="2800" b="1" dirty="0"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 advTm="4462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664" y="1052736"/>
            <a:ext cx="5799984" cy="4349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D:\Людмила\ДЛЯ САЙТА\РАМКИ ДЛЯ ФОТО\30a4ee6bc9a1d2ffe455936c2ddb338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180529" y="-27586"/>
            <a:ext cx="9324529" cy="6877673"/>
          </a:xfrm>
          <a:prstGeom prst="rect">
            <a:avLst/>
          </a:prstGeom>
          <a:noFill/>
        </p:spPr>
      </p:pic>
      <p:sp>
        <p:nvSpPr>
          <p:cNvPr id="5" name="Горизонтальный свиток 4"/>
          <p:cNvSpPr/>
          <p:nvPr/>
        </p:nvSpPr>
        <p:spPr>
          <a:xfrm>
            <a:off x="1331640" y="5949280"/>
            <a:ext cx="6984776" cy="648072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пользоваться носовым платком</a:t>
            </a:r>
            <a:endParaRPr lang="ru-RU" sz="2800" b="1" dirty="0"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 advTm="3432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1214754"/>
            <a:ext cx="5544615" cy="4158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3" descr="D:\Людмила\ДЛЯ САЙТА\РАМКИ ДЛЯ ФОТО\30a4ee6bc9a1d2ffe455936c2ddb3387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154835" y="0"/>
            <a:ext cx="9324529" cy="6877673"/>
          </a:xfrm>
          <a:prstGeom prst="rect">
            <a:avLst/>
          </a:prstGeom>
          <a:noFill/>
        </p:spPr>
      </p:pic>
      <p:sp>
        <p:nvSpPr>
          <p:cNvPr id="4" name="Горизонтальный свиток 3"/>
          <p:cNvSpPr/>
          <p:nvPr/>
        </p:nvSpPr>
        <p:spPr>
          <a:xfrm>
            <a:off x="683568" y="5949280"/>
            <a:ext cx="8352928" cy="648072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ysClr val="windowText" lastClr="000000"/>
                </a:solidFill>
                <a:latin typeface="Arial Black" panose="020B0A04020102020204" pitchFamily="34" charset="0"/>
              </a:rPr>
              <a:t>САМОСТОЯТЕЛЬНО РАСЧЕСЫВАТЬСЯ</a:t>
            </a:r>
            <a:endParaRPr lang="ru-RU" sz="2800" b="1" dirty="0"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 advTm="4634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619672" y="1700808"/>
            <a:ext cx="57885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ПОДГОТОВИЛА: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3688" y="2924944"/>
            <a:ext cx="54726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</a:rPr>
              <a:t>Воспитатель МБДОУ «Детский сад № 4» </a:t>
            </a:r>
          </a:p>
          <a:p>
            <a:pPr algn="ctr"/>
            <a:r>
              <a:rPr lang="ru-RU" sz="2000" b="1" dirty="0">
                <a:solidFill>
                  <a:srgbClr val="0000FF"/>
                </a:solidFill>
              </a:rPr>
              <a:t>п</a:t>
            </a:r>
            <a:r>
              <a:rPr lang="ru-RU" sz="2000" b="1" dirty="0" smtClean="0">
                <a:solidFill>
                  <a:srgbClr val="0000FF"/>
                </a:solidFill>
              </a:rPr>
              <a:t>рисмотра и оздоровления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</a:rPr>
              <a:t>Устимова Ирина Семеновна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76056" y="5517909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г</a:t>
            </a:r>
            <a:r>
              <a:rPr lang="ru-RU" b="1" dirty="0" smtClean="0"/>
              <a:t>.Лукоянов</a:t>
            </a:r>
          </a:p>
          <a:p>
            <a:pPr algn="ctr"/>
            <a:r>
              <a:rPr lang="ru-RU" b="1" dirty="0" smtClean="0"/>
              <a:t>2015 г.</a:t>
            </a:r>
            <a:endParaRPr lang="ru-RU" b="1" dirty="0"/>
          </a:p>
        </p:txBody>
      </p:sp>
    </p:spTree>
    <p:custDataLst>
      <p:tags r:id="rId1"/>
    </p:custDataLst>
  </p:cSld>
  <p:clrMapOvr>
    <a:masterClrMapping/>
  </p:clrMapOvr>
  <p:transition spd="med" advTm="13088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63688" y="1916832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ГИПОТЕЗА ПРОЕКТА:</a:t>
            </a:r>
            <a:endParaRPr lang="ru-RU" sz="36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39752" y="134076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endParaRPr lang="ru-RU" dirty="0"/>
          </a:p>
        </p:txBody>
      </p:sp>
      <p:pic>
        <p:nvPicPr>
          <p:cNvPr id="17410" name="Picture 2" descr="D:\Людмила\ДЛЯ САЙТА\АНИМАЦИЯ\detia-82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404664"/>
            <a:ext cx="1276350" cy="15240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95536" y="2780928"/>
            <a:ext cx="8208912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РАЗВИТИЕ КУЛЬТУРНО-ГИГИЕНИЧЕСКИХ НАВЫКОВ РЕБЕНКА – ПЕРВЫЙ ШАГ К ЗДОРОВЬЮ ЧЕЛОВЕКА!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3" descr="D:\Людмила\ПРОЕКТ\КАРТИНКИ ПО ГИГИЕНЕ\soapguylg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4" y="4149080"/>
            <a:ext cx="2497460" cy="220609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6396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11560" y="2852936"/>
            <a:ext cx="7920880" cy="10156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младшем дошкольном возрасте дети могут освоить все основные культурно-гигиенические навыки, научиться понимать их важность, легко, быстро и правильно выполнять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1988840"/>
            <a:ext cx="7920880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Именно в дошкольном возрасте очень важно воспитать у ребенка привычку к чистоте, аккуратности, порядку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Рисунок9.png"/>
          <p:cNvPicPr>
            <a:picLocks noChangeAspect="1"/>
          </p:cNvPicPr>
          <p:nvPr/>
        </p:nvPicPr>
        <p:blipFill>
          <a:blip r:embed="rId2" cstate="print"/>
          <a:srcRect r="1160"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411760" y="836712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4000" b="1" dirty="0"/>
          </a:p>
        </p:txBody>
      </p:sp>
      <p:pic>
        <p:nvPicPr>
          <p:cNvPr id="19458" name="Picture 2" descr="D:\Людмила\ПРОЕКТ\КАРТИНКИ ПО ГИГИЕНЕ\baby-boy-tub-w-bear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23528" y="3733800"/>
            <a:ext cx="2609850" cy="31242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411760" y="4005064"/>
            <a:ext cx="4752528" cy="10156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Навыки и привычки, прочно сформированные в дошкольном возрасте, сохраняются на всю жизнь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19219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5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1560" y="1988840"/>
            <a:ext cx="7920880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 воспитании культурно-гигиенических навыков большое значение имеет пример окружающих, родителей и всех остальных членов семьи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Рисунок9.png"/>
          <p:cNvPicPr>
            <a:picLocks noChangeAspect="1"/>
          </p:cNvPicPr>
          <p:nvPr/>
        </p:nvPicPr>
        <p:blipFill>
          <a:blip r:embed="rId2" cstate="print"/>
          <a:srcRect r="1160"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11560" y="2852936"/>
            <a:ext cx="7920880" cy="10156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Обеспечение постоянного, без всяких исключений, выполнение ребенком установленных гигиенических правил, ведет к усвоению ребенком всех доступных ему навыков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836712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411760" y="4005064"/>
            <a:ext cx="4752528" cy="16312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Только при повседневном гигиеническом воспитании и контроле можно добиться формирования и закрепления у ребенка полезных навыков, т.е. перехода их в стойкие привычки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 descr="D:\Людмила\ДЛЯ САЙТА\АНИМАЦИЯ\detia-82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437112"/>
            <a:ext cx="1336657" cy="1596008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978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5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300192" y="2420888"/>
            <a:ext cx="2088232" cy="22467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Формировать потребность в соблюдении навыков гигиены и опрятности в повседневной жизни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Содержимое 3" descr="Рисунок9.png"/>
          <p:cNvPicPr>
            <a:picLocks noChangeAspect="1"/>
          </p:cNvPicPr>
          <p:nvPr/>
        </p:nvPicPr>
        <p:blipFill>
          <a:blip r:embed="rId2" cstate="print"/>
          <a:srcRect r="1160"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428625" y="642938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ЦЕЛИ ПРОЕКТА:</a:t>
            </a:r>
          </a:p>
        </p:txBody>
      </p:sp>
      <p:sp>
        <p:nvSpPr>
          <p:cNvPr id="512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 smtClean="0"/>
          </a:p>
        </p:txBody>
      </p:sp>
      <p:cxnSp>
        <p:nvCxnSpPr>
          <p:cNvPr id="6" name="Прямая со стрелкой 5"/>
          <p:cNvCxnSpPr/>
          <p:nvPr/>
        </p:nvCxnSpPr>
        <p:spPr>
          <a:xfrm rot="5400000">
            <a:off x="1547664" y="2060848"/>
            <a:ext cx="792088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67544" y="2924944"/>
            <a:ext cx="2592288" cy="22467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Развитие культурно-гигиенических навыков, формирование простейших навыков поведения во время еды, умывания.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rot="5400000">
            <a:off x="4068738" y="2708126"/>
            <a:ext cx="1151334" cy="7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03848" y="3501008"/>
            <a:ext cx="2952328" cy="25545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привычки следить за своим внешним видом, умения правильно пользоваться мылом, мыть руки, лицо, пользоваться полотенцем, расческой, носовым платком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rot="16200000" flipH="1">
            <a:off x="6048164" y="1880828"/>
            <a:ext cx="576064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 advTm="15394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5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5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50"/>
                            </p:stCondLst>
                            <p:childTnLst>
                              <p:par>
                                <p:cTn id="2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5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50"/>
                            </p:stCondLst>
                            <p:childTnLst>
                              <p:par>
                                <p:cTn id="3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123" grpId="0"/>
      <p:bldP spid="8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156176" y="2564904"/>
            <a:ext cx="2520280" cy="19389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Привлечение родителей к соблюдению и развитию навыков личной гигиены дома.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Содержимое 3" descr="Рисунок9.png"/>
          <p:cNvPicPr>
            <a:picLocks noChangeAspect="1"/>
          </p:cNvPicPr>
          <p:nvPr/>
        </p:nvPicPr>
        <p:blipFill>
          <a:blip r:embed="rId2" cstate="print"/>
          <a:srcRect r="1160"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428625" y="642938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ЦЕЛИ ПРОЕКТА:</a:t>
            </a:r>
          </a:p>
        </p:txBody>
      </p:sp>
      <p:sp>
        <p:nvSpPr>
          <p:cNvPr id="512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ru-RU" dirty="0" smtClean="0"/>
          </a:p>
          <a:p>
            <a:pPr>
              <a:buFont typeface="Arial" charset="0"/>
              <a:buNone/>
            </a:pPr>
            <a:endParaRPr lang="ru-RU" dirty="0" smtClean="0"/>
          </a:p>
        </p:txBody>
      </p:sp>
      <p:cxnSp>
        <p:nvCxnSpPr>
          <p:cNvPr id="6" name="Прямая со стрелкой 5"/>
          <p:cNvCxnSpPr/>
          <p:nvPr/>
        </p:nvCxnSpPr>
        <p:spPr>
          <a:xfrm rot="5400000">
            <a:off x="1619672" y="2060848"/>
            <a:ext cx="720080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5536" y="2780928"/>
            <a:ext cx="2592288" cy="25545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навыков поведения за столом: не крошить хлеб, пережевывать пищу с закрытым ртом, не разговаривать за столом.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rot="5400000">
            <a:off x="4068738" y="2708126"/>
            <a:ext cx="1151334" cy="7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31840" y="3356992"/>
            <a:ext cx="2952328" cy="25545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Формировать начальные представления о ценности здоровья, что здоровье начинается с чистоты тела, что «чистота», «красота», «здоровье» – это неразделимые понятия.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rot="16200000" flipH="1">
            <a:off x="6192180" y="1952836"/>
            <a:ext cx="576064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 advTm="14903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5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5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50"/>
                            </p:stCondLst>
                            <p:childTnLst>
                              <p:par>
                                <p:cTn id="2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5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50"/>
                            </p:stCondLst>
                            <p:childTnLst>
                              <p:par>
                                <p:cTn id="3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123" grpId="0"/>
      <p:bldP spid="8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39552" y="2348880"/>
            <a:ext cx="8208912" cy="25545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 могут намыливать руки мылом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Тщательно смывать мыло водой, не разбрызгивая воду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Насухо вытирать руки полотенцем и вешать его на свое место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Владеют приемами обширного умывания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Правильно держат ложку, кушают аккуратно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Вытирают рот и руки салфеткой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Своевременно пользуются предметами личной гигиены</a:t>
            </a:r>
          </a:p>
          <a:p>
            <a:pPr marL="342900" indent="-342900">
              <a:buFont typeface="+mj-lt"/>
              <a:buAutoNum type="arabicPeriod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7544" y="1772816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ПРЕДПОЛАГАЕМЫЙ РЕЗУЛЬТАТ</a:t>
            </a:r>
            <a:endParaRPr lang="ru-RU" sz="32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39752" y="134076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3"/>
              </a:buBlip>
            </a:pPr>
            <a:endParaRPr lang="ru-RU" dirty="0"/>
          </a:p>
        </p:txBody>
      </p:sp>
      <p:pic>
        <p:nvPicPr>
          <p:cNvPr id="21509" name="Picture 5" descr="D:\Людмила\ПРОЕКТ\КАРТИНКИ ПО ГИГИЕНЕ\j0091689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1880" y="404664"/>
            <a:ext cx="2290986" cy="1411995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7316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.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</TotalTime>
  <Words>900</Words>
  <Application>Microsoft Office PowerPoint</Application>
  <PresentationFormat>Экран (4:3)</PresentationFormat>
  <Paragraphs>124</Paragraphs>
  <Slides>34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ПРОЕКТА</vt:lpstr>
      <vt:lpstr>Слайд 2</vt:lpstr>
      <vt:lpstr>Слайд 3</vt:lpstr>
      <vt:lpstr>Слайд 4</vt:lpstr>
      <vt:lpstr>Слайд 5</vt:lpstr>
      <vt:lpstr>Слайд 6</vt:lpstr>
      <vt:lpstr>ЦЕЛИ ПРОЕКТА:</vt:lpstr>
      <vt:lpstr>ЦЕЛИ ПРОЕКТА:</vt:lpstr>
      <vt:lpstr>Слайд 9</vt:lpstr>
      <vt:lpstr>Слайд 10</vt:lpstr>
      <vt:lpstr>Слайд 11</vt:lpstr>
      <vt:lpstr>ВВЕДЕНИЕ ДЕТЕЙ В ИГРОВУЮ СИТУАЦИЮ:</vt:lpstr>
      <vt:lpstr>МОДЕЛЬ ТРЕХ ВОПРОСОВ:</vt:lpstr>
      <vt:lpstr>МОДЕЛЬ ТРЕХ ВОПРОСОВ:</vt:lpstr>
      <vt:lpstr>РЕАЛИЗАЦИЯ ПРОЕКТА:</vt:lpstr>
      <vt:lpstr>РЕАЛИЗАЦИЯ ПРОЕКТА:</vt:lpstr>
      <vt:lpstr>РЕАЛИЗАЦИЯ ПРОЕКТА:</vt:lpstr>
      <vt:lpstr>РЕАЛИЗАЦИЯ ПРОЕКТА:</vt:lpstr>
      <vt:lpstr>РЕАЛИЗАЦИЯ ПРОЕКТА:</vt:lpstr>
      <vt:lpstr>РЕАЛИЗАЦИЯ ПРОЕКТА:</vt:lpstr>
      <vt:lpstr>РЕАЛИЗАЦИЯ ПРОЕКТА:</vt:lpstr>
      <vt:lpstr>ПРОДУКТ  ПРОЕКТА:</vt:lpstr>
      <vt:lpstr>ПРОДУКТ  ПРОЕКТА:</vt:lpstr>
      <vt:lpstr>Реализация проекта:</vt:lpstr>
      <vt:lpstr>Итоговое мероприятие: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ЛЮДМИЛА</dc:creator>
  <cp:lastModifiedBy>EvM</cp:lastModifiedBy>
  <cp:revision>88</cp:revision>
  <dcterms:modified xsi:type="dcterms:W3CDTF">2017-01-06T07:45:33Z</dcterms:modified>
</cp:coreProperties>
</file>