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61" r:id="rId4"/>
    <p:sldId id="260" r:id="rId5"/>
    <p:sldId id="258" r:id="rId6"/>
    <p:sldId id="265" r:id="rId7"/>
    <p:sldId id="264" r:id="rId8"/>
    <p:sldId id="291" r:id="rId9"/>
    <p:sldId id="292" r:id="rId10"/>
    <p:sldId id="270" r:id="rId11"/>
    <p:sldId id="262" r:id="rId12"/>
    <p:sldId id="263" r:id="rId13"/>
    <p:sldId id="280" r:id="rId14"/>
    <p:sldId id="266" r:id="rId15"/>
    <p:sldId id="272" r:id="rId16"/>
    <p:sldId id="289" r:id="rId17"/>
    <p:sldId id="290" r:id="rId18"/>
    <p:sldId id="279" r:id="rId19"/>
    <p:sldId id="274" r:id="rId20"/>
    <p:sldId id="267" r:id="rId21"/>
    <p:sldId id="275" r:id="rId22"/>
    <p:sldId id="277" r:id="rId23"/>
    <p:sldId id="269" r:id="rId24"/>
    <p:sldId id="283" r:id="rId25"/>
    <p:sldId id="288" r:id="rId26"/>
    <p:sldId id="268" r:id="rId27"/>
    <p:sldId id="271" r:id="rId28"/>
    <p:sldId id="287" r:id="rId29"/>
    <p:sldId id="293" r:id="rId30"/>
    <p:sldId id="273" r:id="rId31"/>
    <p:sldId id="276" r:id="rId32"/>
    <p:sldId id="286" r:id="rId33"/>
    <p:sldId id="27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ABF6BC-069D-4C0F-A46A-87D135BD3AE9}" type="datetimeFigureOut">
              <a:rPr lang="ru-RU" smtClean="0"/>
              <a:pPr/>
              <a:t>06.01.2017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9B48EB-C848-4058-ABB0-7614276FD97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ABF6BC-069D-4C0F-A46A-87D135BD3AE9}" type="datetimeFigureOut">
              <a:rPr lang="ru-RU" smtClean="0"/>
              <a:pPr/>
              <a:t>06.01.2017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9B48EB-C848-4058-ABB0-7614276FD97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ABF6BC-069D-4C0F-A46A-87D135BD3AE9}" type="datetimeFigureOut">
              <a:rPr lang="ru-RU" smtClean="0"/>
              <a:pPr/>
              <a:t>06.01.2017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9B48EB-C848-4058-ABB0-7614276FD97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ABF6BC-069D-4C0F-A46A-87D135BD3AE9}" type="datetimeFigureOut">
              <a:rPr lang="ru-RU" smtClean="0"/>
              <a:pPr/>
              <a:t>06.01.2017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9B48EB-C848-4058-ABB0-7614276FD97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ABF6BC-069D-4C0F-A46A-87D135BD3AE9}" type="datetimeFigureOut">
              <a:rPr lang="ru-RU" smtClean="0"/>
              <a:pPr/>
              <a:t>06.01.2017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9B48EB-C848-4058-ABB0-7614276FD97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8ABF6BC-069D-4C0F-A46A-87D135BD3AE9}" type="datetimeFigureOut">
              <a:rPr lang="ru-RU" smtClean="0"/>
              <a:pPr/>
              <a:t>06.01.2017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9B48EB-C848-4058-ABB0-7614276FD97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8ABF6BC-069D-4C0F-A46A-87D135BD3AE9}" type="datetimeFigureOut">
              <a:rPr lang="ru-RU" smtClean="0"/>
              <a:pPr/>
              <a:t>06.01.2017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39B48EB-C848-4058-ABB0-7614276FD97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8ABF6BC-069D-4C0F-A46A-87D135BD3AE9}" type="datetimeFigureOut">
              <a:rPr lang="ru-RU" smtClean="0"/>
              <a:pPr/>
              <a:t>06.01.2017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39B48EB-C848-4058-ABB0-7614276FD97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ABF6BC-069D-4C0F-A46A-87D135BD3AE9}" type="datetimeFigureOut">
              <a:rPr lang="ru-RU" smtClean="0"/>
              <a:pPr/>
              <a:t>06.01.2017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39B48EB-C848-4058-ABB0-7614276FD97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ABF6BC-069D-4C0F-A46A-87D135BD3AE9}" type="datetimeFigureOut">
              <a:rPr lang="ru-RU" smtClean="0"/>
              <a:pPr/>
              <a:t>06.01.2017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9B48EB-C848-4058-ABB0-7614276FD97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ABF6BC-069D-4C0F-A46A-87D135BD3AE9}" type="datetimeFigureOut">
              <a:rPr lang="ru-RU" smtClean="0"/>
              <a:pPr/>
              <a:t>06.01.2017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9B48EB-C848-4058-ABB0-7614276FD97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8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BF6BC-069D-4C0F-A46A-87D135BD3AE9}" type="datetimeFigureOut">
              <a:rPr lang="ru-RU" smtClean="0"/>
              <a:pPr/>
              <a:t>06.01.2017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B48EB-C848-4058-ABB0-7614276FD97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51520" y="332656"/>
            <a:ext cx="8748464" cy="618630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rgbClr val="7030A0"/>
                </a:solidFill>
                <a:effectLst>
                  <a:outerShdw blurRad="76200" dist="50800" dir="5400000" algn="tl" rotWithShape="0">
                    <a:srgbClr val="000000">
                      <a:alpha val="65000"/>
                    </a:srgbClr>
                  </a:outerShdw>
                </a:effectLst>
              </a:rPr>
              <a:t>Познавательно – исследовательская деятельность</a:t>
            </a:r>
          </a:p>
          <a:p>
            <a:pPr algn="ctr"/>
            <a:r>
              <a:rPr lang="ru-RU" sz="2800" b="1" spc="50" dirty="0" smtClean="0">
                <a:ln w="11430"/>
                <a:solidFill>
                  <a:srgbClr val="7030A0"/>
                </a:solidFill>
                <a:effectLst>
                  <a:outerShdw blurRad="76200" dist="50800" dir="5400000" algn="tl" rotWithShape="0">
                    <a:srgbClr val="000000">
                      <a:alpha val="65000"/>
                    </a:srgbClr>
                  </a:outerShdw>
                </a:effectLst>
              </a:rPr>
              <a:t> в младшей группе МБДОУ №4 «Дюймовочка»</a:t>
            </a:r>
          </a:p>
          <a:p>
            <a:pPr algn="ctr"/>
            <a:endParaRPr lang="ru-RU" sz="2800" b="1" spc="50" dirty="0">
              <a:ln w="11430"/>
              <a:solidFill>
                <a:srgbClr val="7030A0"/>
              </a:solidFill>
              <a:effectLst>
                <a:outerShdw blurRad="76200" dist="50800" dir="5400000" algn="tl" rotWithShape="0">
                  <a:srgbClr val="000000">
                    <a:alpha val="65000"/>
                  </a:srgbClr>
                </a:outerShdw>
              </a:effectLst>
            </a:endParaRPr>
          </a:p>
          <a:p>
            <a:pPr algn="ctr"/>
            <a:endParaRPr lang="ru-RU" sz="2800" b="1" spc="50" dirty="0" smtClean="0">
              <a:ln w="11430"/>
              <a:solidFill>
                <a:srgbClr val="7030A0"/>
              </a:solidFill>
              <a:effectLst>
                <a:outerShdw blurRad="76200" dist="50800" dir="5400000" algn="tl" rotWithShape="0">
                  <a:srgbClr val="000000">
                    <a:alpha val="65000"/>
                  </a:srgbClr>
                </a:outerShdw>
              </a:effectLst>
            </a:endParaRPr>
          </a:p>
          <a:p>
            <a:pPr algn="ctr"/>
            <a:endParaRPr lang="ru-RU" sz="2800" b="1" spc="50" dirty="0">
              <a:ln w="11430"/>
              <a:solidFill>
                <a:srgbClr val="7030A0"/>
              </a:solidFill>
              <a:effectLst>
                <a:outerShdw blurRad="76200" dist="50800" dir="5400000" algn="tl" rotWithShape="0">
                  <a:srgbClr val="000000">
                    <a:alpha val="65000"/>
                  </a:srgbClr>
                </a:outerShdw>
              </a:effectLst>
            </a:endParaRPr>
          </a:p>
          <a:p>
            <a:pPr algn="ctr"/>
            <a:endParaRPr lang="ru-RU" sz="2800" b="1" spc="50" dirty="0" smtClean="0">
              <a:ln w="11430"/>
              <a:solidFill>
                <a:srgbClr val="7030A0"/>
              </a:solidFill>
              <a:effectLst>
                <a:outerShdw blurRad="76200" dist="50800" dir="5400000" algn="tl" rotWithShape="0">
                  <a:srgbClr val="000000">
                    <a:alpha val="65000"/>
                  </a:srgbClr>
                </a:outerShdw>
              </a:effectLst>
            </a:endParaRPr>
          </a:p>
          <a:p>
            <a:pPr algn="ctr"/>
            <a:endParaRPr lang="ru-RU" sz="2800" b="1" spc="50" dirty="0">
              <a:ln w="11430"/>
              <a:solidFill>
                <a:srgbClr val="7030A0"/>
              </a:solidFill>
              <a:effectLst>
                <a:outerShdw blurRad="76200" dist="50800" dir="5400000" algn="tl" rotWithShape="0">
                  <a:srgbClr val="000000">
                    <a:alpha val="65000"/>
                  </a:srgbClr>
                </a:outerShdw>
              </a:effectLst>
            </a:endParaRPr>
          </a:p>
          <a:p>
            <a:pPr algn="ctr"/>
            <a:endParaRPr lang="ru-RU" sz="2800" b="1" spc="50" dirty="0" smtClean="0">
              <a:ln w="11430"/>
              <a:solidFill>
                <a:srgbClr val="7030A0"/>
              </a:solidFill>
              <a:effectLst>
                <a:outerShdw blurRad="76200" dist="50800" dir="5400000" algn="tl" rotWithShape="0">
                  <a:srgbClr val="000000">
                    <a:alpha val="65000"/>
                  </a:srgbClr>
                </a:outerShdw>
              </a:effectLst>
            </a:endParaRPr>
          </a:p>
          <a:p>
            <a:pPr algn="ctr"/>
            <a:endParaRPr lang="ru-RU" sz="2800" b="1" spc="50" dirty="0">
              <a:ln w="11430"/>
              <a:solidFill>
                <a:srgbClr val="7030A0"/>
              </a:solidFill>
              <a:effectLst>
                <a:outerShdw blurRad="76200" dist="50800" dir="5400000" algn="tl" rotWithShape="0">
                  <a:srgbClr val="000000">
                    <a:alpha val="65000"/>
                  </a:srgbClr>
                </a:outerShdw>
              </a:effectLst>
            </a:endParaRPr>
          </a:p>
          <a:p>
            <a:pPr algn="ctr"/>
            <a:endParaRPr lang="ru-RU" sz="2800" b="1" spc="50" dirty="0" smtClean="0">
              <a:ln w="11430"/>
              <a:solidFill>
                <a:srgbClr val="7030A0"/>
              </a:solidFill>
              <a:effectLst>
                <a:outerShdw blurRad="76200" dist="50800" dir="5400000" algn="tl" rotWithShape="0">
                  <a:srgbClr val="000000">
                    <a:alpha val="65000"/>
                  </a:srgbClr>
                </a:outerShdw>
              </a:effectLst>
            </a:endParaRPr>
          </a:p>
          <a:p>
            <a:pPr algn="ctr"/>
            <a:endParaRPr lang="ru-RU" sz="2800" b="1" spc="50" dirty="0" smtClean="0">
              <a:ln w="11430"/>
              <a:solidFill>
                <a:srgbClr val="7030A0"/>
              </a:solidFill>
              <a:effectLst>
                <a:outerShdw blurRad="76200" dist="50800" dir="5400000" algn="tl" rotWithShape="0">
                  <a:srgbClr val="000000">
                    <a:alpha val="65000"/>
                  </a:srgbClr>
                </a:outerShdw>
              </a:effectLst>
            </a:endParaRPr>
          </a:p>
          <a:p>
            <a:pPr algn="r"/>
            <a:r>
              <a:rPr lang="ru-RU" sz="2800" b="1" spc="50" dirty="0" smtClean="0">
                <a:ln w="11430"/>
                <a:solidFill>
                  <a:srgbClr val="7030A0"/>
                </a:solidFill>
                <a:effectLst>
                  <a:outerShdw blurRad="76200" dist="50800" dir="5400000" algn="tl" rotWithShape="0">
                    <a:srgbClr val="000000">
                      <a:alpha val="65000"/>
                    </a:srgbClr>
                  </a:outerShdw>
                </a:effectLst>
              </a:rPr>
              <a:t>Воспитатель: Устимова И.С</a:t>
            </a:r>
            <a:r>
              <a:rPr lang="ru-RU" b="1" spc="50" dirty="0" smtClean="0">
                <a:ln w="11430"/>
                <a:solidFill>
                  <a:srgbClr val="7030A0"/>
                </a:solidFill>
                <a:effectLst>
                  <a:outerShdw blurRad="76200" dist="50800" dir="5400000" algn="tl" rotWithShape="0">
                    <a:srgbClr val="000000">
                      <a:alpha val="65000"/>
                    </a:srgbClr>
                  </a:outerShdw>
                </a:effectLst>
              </a:rPr>
              <a:t>.</a:t>
            </a:r>
            <a:endParaRPr lang="ru-RU" b="1" spc="50" dirty="0">
              <a:ln w="11430"/>
              <a:solidFill>
                <a:srgbClr val="7030A0"/>
              </a:solidFill>
              <a:effectLst>
                <a:outerShdw blurRad="76200" dist="50800" dir="5400000" algn="tl" rotWithShape="0">
                  <a:srgbClr val="000000">
                    <a:alpha val="65000"/>
                  </a:srgbClr>
                </a:outerShdw>
              </a:effectLst>
            </a:endParaRPr>
          </a:p>
        </p:txBody>
      </p:sp>
      <p:pic>
        <p:nvPicPr>
          <p:cNvPr id="3" name="Рисунок 2" descr="21.png"/>
          <p:cNvPicPr>
            <a:picLocks noChangeAspect="1"/>
          </p:cNvPicPr>
          <p:nvPr/>
        </p:nvPicPr>
        <p:blipFill>
          <a:blip r:embed="rId2" cstate="email"/>
          <a:stretch>
            <a:fillRect/>
          </a:stretch>
        </p:blipFill>
        <p:spPr>
          <a:xfrm flipH="1">
            <a:off x="4932040" y="3933056"/>
            <a:ext cx="1582935" cy="2154744"/>
          </a:xfrm>
          <a:prstGeom prst="rect">
            <a:avLst/>
          </a:prstGeom>
        </p:spPr>
      </p:pic>
      <p:pic>
        <p:nvPicPr>
          <p:cNvPr id="4" name="Рисунок 3" descr="75031ac46cfa.png"/>
          <p:cNvPicPr>
            <a:picLocks noChangeAspect="1"/>
          </p:cNvPicPr>
          <p:nvPr/>
        </p:nvPicPr>
        <p:blipFill>
          <a:blip r:embed="rId3" cstate="email">
            <a:lum bright="-10000" contrast="10000"/>
          </a:blip>
          <a:stretch>
            <a:fillRect/>
          </a:stretch>
        </p:blipFill>
        <p:spPr>
          <a:xfrm>
            <a:off x="6948264" y="2996952"/>
            <a:ext cx="1996225" cy="1976460"/>
          </a:xfrm>
          <a:prstGeom prst="rect">
            <a:avLst/>
          </a:prstGeom>
        </p:spPr>
      </p:pic>
      <p:pic>
        <p:nvPicPr>
          <p:cNvPr id="5" name="Рисунок 4" descr="d24523c2e806t.jpg"/>
          <p:cNvPicPr>
            <a:picLocks noChangeAspect="1"/>
          </p:cNvPicPr>
          <p:nvPr/>
        </p:nvPicPr>
        <p:blipFill>
          <a:blip r:embed="rId4" cstate="email">
            <a:clrChange>
              <a:clrFrom>
                <a:srgbClr val="FFFFFF"/>
              </a:clrFrom>
              <a:clrTo>
                <a:srgbClr val="FFFFFF">
                  <a:alpha val="0"/>
                </a:srgbClr>
              </a:clrTo>
            </a:clrChange>
          </a:blip>
          <a:stretch>
            <a:fillRect/>
          </a:stretch>
        </p:blipFill>
        <p:spPr>
          <a:xfrm>
            <a:off x="2488088" y="5013176"/>
            <a:ext cx="1611879" cy="1644774"/>
          </a:xfrm>
          <a:prstGeom prst="rect">
            <a:avLst/>
          </a:prstGeom>
        </p:spPr>
      </p:pic>
      <p:pic>
        <p:nvPicPr>
          <p:cNvPr id="6" name="Рисунок 5" descr="be6c4b886102.png"/>
          <p:cNvPicPr>
            <a:picLocks noChangeAspect="1"/>
          </p:cNvPicPr>
          <p:nvPr/>
        </p:nvPicPr>
        <p:blipFill>
          <a:blip r:embed="rId5" cstate="email"/>
          <a:stretch>
            <a:fillRect/>
          </a:stretch>
        </p:blipFill>
        <p:spPr>
          <a:xfrm>
            <a:off x="683568" y="5157192"/>
            <a:ext cx="1517907" cy="1380747"/>
          </a:xfrm>
          <a:prstGeom prst="rect">
            <a:avLst/>
          </a:prstGeom>
        </p:spPr>
      </p:pic>
      <p:pic>
        <p:nvPicPr>
          <p:cNvPr id="7" name="Рисунок 6" descr="bff42a7ed091.png"/>
          <p:cNvPicPr>
            <a:picLocks noChangeAspect="1"/>
          </p:cNvPicPr>
          <p:nvPr/>
        </p:nvPicPr>
        <p:blipFill>
          <a:blip r:embed="rId6" cstate="email"/>
          <a:stretch>
            <a:fillRect/>
          </a:stretch>
        </p:blipFill>
        <p:spPr>
          <a:xfrm>
            <a:off x="755576" y="2204864"/>
            <a:ext cx="1711955" cy="1953701"/>
          </a:xfrm>
          <a:prstGeom prst="rect">
            <a:avLst/>
          </a:prstGeom>
        </p:spPr>
      </p:pic>
      <p:pic>
        <p:nvPicPr>
          <p:cNvPr id="8" name="Рисунок 7" descr="e57883673c08t.jpg"/>
          <p:cNvPicPr>
            <a:picLocks noChangeAspect="1"/>
          </p:cNvPicPr>
          <p:nvPr/>
        </p:nvPicPr>
        <p:blipFill>
          <a:blip r:embed="rId7" cstate="email">
            <a:clrChange>
              <a:clrFrom>
                <a:srgbClr val="FFFFFF"/>
              </a:clrFrom>
              <a:clrTo>
                <a:srgbClr val="FFFFFF">
                  <a:alpha val="0"/>
                </a:srgbClr>
              </a:clrTo>
            </a:clrChange>
            <a:lum bright="-10000" contrast="10000"/>
          </a:blip>
          <a:stretch>
            <a:fillRect/>
          </a:stretch>
        </p:blipFill>
        <p:spPr>
          <a:xfrm>
            <a:off x="3275856" y="2204864"/>
            <a:ext cx="2201525" cy="26631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_20160304_153030.jpg"/>
          <p:cNvPicPr>
            <a:picLocks noChangeAspect="1"/>
          </p:cNvPicPr>
          <p:nvPr/>
        </p:nvPicPr>
        <p:blipFill>
          <a:blip r:embed="rId2" cstate="email">
            <a:lum contrast="20000"/>
          </a:blip>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_20160316_160053.jpg"/>
          <p:cNvPicPr>
            <a:picLocks noChangeAspect="1"/>
          </p:cNvPicPr>
          <p:nvPr/>
        </p:nvPicPr>
        <p:blipFill>
          <a:blip r:embed="rId2" cstate="email">
            <a:lum bright="-10000" contrast="10000"/>
          </a:blip>
          <a:stretch>
            <a:fillRect/>
          </a:stretch>
        </p:blipFill>
        <p:spPr>
          <a:xfrm>
            <a:off x="197768" y="148326"/>
            <a:ext cx="8748464" cy="65613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20160303_155545.jpg"/>
          <p:cNvPicPr>
            <a:picLocks noChangeAspect="1"/>
          </p:cNvPicPr>
          <p:nvPr/>
        </p:nvPicPr>
        <p:blipFill>
          <a:blip r:embed="rId2" cstate="email">
            <a:lum contrast="20000"/>
          </a:blip>
          <a:stretch>
            <a:fillRect/>
          </a:stretch>
        </p:blipFill>
        <p:spPr>
          <a:xfrm rot="5400000">
            <a:off x="1237321" y="-1017240"/>
            <a:ext cx="6669359" cy="889247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160316_153730.jpg"/>
          <p:cNvPicPr>
            <a:picLocks noChangeAspect="1"/>
          </p:cNvPicPr>
          <p:nvPr/>
        </p:nvPicPr>
        <p:blipFill>
          <a:blip r:embed="rId2" cstate="email">
            <a:lum bright="-10000" contrast="10000"/>
          </a:blip>
          <a:stretch>
            <a:fillRect/>
          </a:stretch>
        </p:blipFill>
        <p:spPr>
          <a:xfrm>
            <a:off x="197768" y="148326"/>
            <a:ext cx="8748464" cy="65613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20160303_160416.jpg"/>
          <p:cNvPicPr>
            <a:picLocks noChangeAspect="1"/>
          </p:cNvPicPr>
          <p:nvPr/>
        </p:nvPicPr>
        <p:blipFill>
          <a:blip r:embed="rId2" cstate="email">
            <a:lum contrast="20000"/>
          </a:blip>
          <a:srcRect/>
          <a:stretch>
            <a:fillRect/>
          </a:stretch>
        </p:blipFill>
        <p:spPr>
          <a:xfrm rot="16200000">
            <a:off x="1224520" y="-834347"/>
            <a:ext cx="6694961" cy="852669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160315_093735.jpg"/>
          <p:cNvPicPr>
            <a:picLocks noChangeAspect="1"/>
          </p:cNvPicPr>
          <p:nvPr/>
        </p:nvPicPr>
        <p:blipFill>
          <a:blip r:embed="rId2" cstate="email">
            <a:lum contrast="20000"/>
          </a:blip>
          <a:srcRect/>
          <a:stretch>
            <a:fillRect/>
          </a:stretch>
        </p:blipFill>
        <p:spPr>
          <a:xfrm>
            <a:off x="0" y="526368"/>
            <a:ext cx="9144000" cy="5805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7842.JPG"/>
          <p:cNvPicPr>
            <a:picLocks noChangeAspect="1"/>
          </p:cNvPicPr>
          <p:nvPr/>
        </p:nvPicPr>
        <p:blipFill>
          <a:blip r:embed="rId2" cstate="email">
            <a:lum contrast="20000"/>
          </a:blip>
          <a:stretch>
            <a:fillRect/>
          </a:stretch>
        </p:blipFill>
        <p:spPr>
          <a:xfrm>
            <a:off x="804022" y="0"/>
            <a:ext cx="7535955"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160316_160449.jpg"/>
          <p:cNvPicPr>
            <a:picLocks noChangeAspect="1"/>
          </p:cNvPicPr>
          <p:nvPr/>
        </p:nvPicPr>
        <p:blipFill>
          <a:blip r:embed="rId2" cstate="email">
            <a:lum contrast="20000"/>
          </a:blip>
          <a:stretch>
            <a:fillRect/>
          </a:stretch>
        </p:blipFill>
        <p:spPr>
          <a:xfrm>
            <a:off x="89756" y="67317"/>
            <a:ext cx="8964488" cy="67233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160315_161840.jpg"/>
          <p:cNvPicPr>
            <a:picLocks noChangeAspect="1"/>
          </p:cNvPicPr>
          <p:nvPr/>
        </p:nvPicPr>
        <p:blipFill>
          <a:blip r:embed="rId2" cstate="email">
            <a:lum contrast="20000"/>
          </a:blip>
          <a:stretch>
            <a:fillRect/>
          </a:stretch>
        </p:blipFill>
        <p:spPr>
          <a:xfrm>
            <a:off x="1765962" y="0"/>
            <a:ext cx="5612076" cy="6858000"/>
          </a:xfrm>
          <a:prstGeom prst="rect">
            <a:avLst/>
          </a:prstGeom>
          <a:ln>
            <a:noFill/>
          </a:ln>
          <a:effectLst>
            <a:softEdge rad="112500"/>
          </a:effectLst>
        </p:spPr>
      </p:pic>
      <p:pic>
        <p:nvPicPr>
          <p:cNvPr id="3" name="Рисунок 2" descr="1638.gif"/>
          <p:cNvPicPr>
            <a:picLocks noChangeAspect="1"/>
          </p:cNvPicPr>
          <p:nvPr/>
        </p:nvPicPr>
        <p:blipFill>
          <a:blip r:embed="rId3" cstate="print">
            <a:lum bright="-10000" contrast="10000"/>
          </a:blip>
          <a:stretch>
            <a:fillRect/>
          </a:stretch>
        </p:blipFill>
        <p:spPr>
          <a:xfrm rot="1558022">
            <a:off x="7380312" y="1268760"/>
            <a:ext cx="1352550" cy="1352550"/>
          </a:xfrm>
          <a:prstGeom prst="rect">
            <a:avLst/>
          </a:prstGeom>
        </p:spPr>
      </p:pic>
      <p:pic>
        <p:nvPicPr>
          <p:cNvPr id="4" name="Рисунок 3" descr="1638.gif"/>
          <p:cNvPicPr>
            <a:picLocks noChangeAspect="1"/>
          </p:cNvPicPr>
          <p:nvPr/>
        </p:nvPicPr>
        <p:blipFill>
          <a:blip r:embed="rId3" cstate="print">
            <a:lum bright="-10000" contrast="10000"/>
          </a:blip>
          <a:stretch>
            <a:fillRect/>
          </a:stretch>
        </p:blipFill>
        <p:spPr>
          <a:xfrm rot="20269460">
            <a:off x="227837" y="4736957"/>
            <a:ext cx="1352550" cy="13525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160304_162058.jpg"/>
          <p:cNvPicPr>
            <a:picLocks noChangeAspect="1"/>
          </p:cNvPicPr>
          <p:nvPr/>
        </p:nvPicPr>
        <p:blipFill>
          <a:blip r:embed="rId2" cstate="email">
            <a:lum contrast="2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vozdushnoe-chudo-shary-s-geliem_kopiya.jpg"/>
          <p:cNvPicPr>
            <a:picLocks noChangeAspect="1"/>
          </p:cNvPicPr>
          <p:nvPr/>
        </p:nvPicPr>
        <p:blipFill>
          <a:blip r:embed="rId2" cstate="print"/>
          <a:stretch>
            <a:fillRect/>
          </a:stretch>
        </p:blipFill>
        <p:spPr>
          <a:xfrm rot="1183703" flipH="1">
            <a:off x="7614480" y="3760184"/>
            <a:ext cx="1342352" cy="1342352"/>
          </a:xfrm>
          <a:prstGeom prst="rect">
            <a:avLst/>
          </a:prstGeom>
        </p:spPr>
      </p:pic>
      <p:sp>
        <p:nvSpPr>
          <p:cNvPr id="2" name="TextBox 1"/>
          <p:cNvSpPr txBox="1"/>
          <p:nvPr/>
        </p:nvSpPr>
        <p:spPr>
          <a:xfrm>
            <a:off x="467544" y="766733"/>
            <a:ext cx="8280920" cy="5324535"/>
          </a:xfrm>
          <a:prstGeom prst="rect">
            <a:avLst/>
          </a:prstGeom>
          <a:noFill/>
        </p:spPr>
        <p:txBody>
          <a:bodyPr wrap="square" rtlCol="0">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Актуальность</a:t>
            </a:r>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 младших дошкольников на четвертом году жизни начинает проявляться любопытство, появляется определенное количество знаний, формируется умение сопоставлять факты, устанавливать простейшие отношения между явлениями окружающей среды. Появляется осознание того факта, что необходимые знания можно получить опытным путем, с помощью взрослого.</a:t>
            </a:r>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Поэтому Педагог у вместе с детьми нужно осуществлять необходимые действия экспериментального характера, направлять и контролировать детскую деятельность, привлекать  детей к обобщению результатов эксперимента</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Рисунок 3" descr="vozdushnoe-chudo-shary-s-geliem_kopiya.jpg"/>
          <p:cNvPicPr>
            <a:picLocks noChangeAspect="1"/>
          </p:cNvPicPr>
          <p:nvPr/>
        </p:nvPicPr>
        <p:blipFill>
          <a:blip r:embed="rId2" cstate="print"/>
          <a:stretch>
            <a:fillRect/>
          </a:stretch>
        </p:blipFill>
        <p:spPr>
          <a:xfrm rot="20117262" flipH="1">
            <a:off x="902693" y="-96290"/>
            <a:ext cx="1342352" cy="134235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20160303_160416.jpg"/>
          <p:cNvPicPr>
            <a:picLocks noChangeAspect="1"/>
          </p:cNvPicPr>
          <p:nvPr/>
        </p:nvPicPr>
        <p:blipFill>
          <a:blip r:embed="rId2" cstate="email">
            <a:lum contrast="20000"/>
          </a:blip>
          <a:stretch>
            <a:fillRect/>
          </a:stretch>
        </p:blipFill>
        <p:spPr>
          <a:xfrm>
            <a:off x="251520" y="188640"/>
            <a:ext cx="8544950" cy="640871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_20160315_161413.jpg"/>
          <p:cNvPicPr>
            <a:picLocks noChangeAspect="1"/>
          </p:cNvPicPr>
          <p:nvPr/>
        </p:nvPicPr>
        <p:blipFill>
          <a:blip r:embed="rId2" cstate="email">
            <a:lum contrast="20000"/>
          </a:blip>
          <a:stretch>
            <a:fillRect/>
          </a:stretch>
        </p:blipFill>
        <p:spPr>
          <a:xfrm>
            <a:off x="125760" y="94320"/>
            <a:ext cx="8892480" cy="66693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7838.JPG"/>
          <p:cNvPicPr>
            <a:picLocks noChangeAspect="1"/>
          </p:cNvPicPr>
          <p:nvPr/>
        </p:nvPicPr>
        <p:blipFill>
          <a:blip r:embed="rId2" cstate="email">
            <a:lum contrast="10000"/>
          </a:blip>
          <a:srcRect/>
          <a:stretch>
            <a:fillRect/>
          </a:stretch>
        </p:blipFill>
        <p:spPr>
          <a:xfrm>
            <a:off x="737828" y="0"/>
            <a:ext cx="7668344"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20160303_160416.jpg"/>
          <p:cNvPicPr>
            <a:picLocks noChangeAspect="1"/>
          </p:cNvPicPr>
          <p:nvPr/>
        </p:nvPicPr>
        <p:blipFill>
          <a:blip r:embed="rId2" cstate="email">
            <a:lum contrast="20000"/>
          </a:blip>
          <a:srcRect/>
          <a:stretch>
            <a:fillRect/>
          </a:stretch>
        </p:blipFill>
        <p:spPr>
          <a:xfrm>
            <a:off x="0" y="526368"/>
            <a:ext cx="9144001" cy="5805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7836.JPG"/>
          <p:cNvPicPr>
            <a:picLocks noChangeAspect="1"/>
          </p:cNvPicPr>
          <p:nvPr/>
        </p:nvPicPr>
        <p:blipFill>
          <a:blip r:embed="rId2" cstate="email">
            <a:lum contrast="20000"/>
          </a:blip>
          <a:stretch>
            <a:fillRect/>
          </a:stretch>
        </p:blipFill>
        <p:spPr>
          <a:xfrm>
            <a:off x="0" y="0"/>
            <a:ext cx="4698268" cy="3523701"/>
          </a:xfrm>
          <a:prstGeom prst="rect">
            <a:avLst/>
          </a:prstGeom>
          <a:ln>
            <a:noFill/>
          </a:ln>
          <a:effectLst>
            <a:softEdge rad="112500"/>
          </a:effectLst>
        </p:spPr>
      </p:pic>
      <p:pic>
        <p:nvPicPr>
          <p:cNvPr id="3" name="Рисунок 2" descr="IMG_7843.JPG"/>
          <p:cNvPicPr>
            <a:picLocks noChangeAspect="1"/>
          </p:cNvPicPr>
          <p:nvPr/>
        </p:nvPicPr>
        <p:blipFill>
          <a:blip r:embed="rId3" cstate="email">
            <a:lum contrast="20000"/>
          </a:blip>
          <a:stretch>
            <a:fillRect/>
          </a:stretch>
        </p:blipFill>
        <p:spPr>
          <a:xfrm>
            <a:off x="4499992" y="3374994"/>
            <a:ext cx="4644008" cy="3483006"/>
          </a:xfrm>
          <a:prstGeom prst="rect">
            <a:avLst/>
          </a:prstGeom>
          <a:ln>
            <a:noFill/>
          </a:ln>
          <a:effectLst>
            <a:softEdge rad="112500"/>
          </a:effectLst>
        </p:spPr>
      </p:pic>
      <p:pic>
        <p:nvPicPr>
          <p:cNvPr id="4" name="Рисунок 3" descr="82181845_0_95a80_1c00e6ba_L.png"/>
          <p:cNvPicPr>
            <a:picLocks noChangeAspect="1"/>
          </p:cNvPicPr>
          <p:nvPr/>
        </p:nvPicPr>
        <p:blipFill>
          <a:blip r:embed="rId4" cstate="print"/>
          <a:stretch>
            <a:fillRect/>
          </a:stretch>
        </p:blipFill>
        <p:spPr>
          <a:xfrm rot="1693082">
            <a:off x="5724128" y="764704"/>
            <a:ext cx="2372059" cy="2025739"/>
          </a:xfrm>
          <a:prstGeom prst="rect">
            <a:avLst/>
          </a:prstGeom>
        </p:spPr>
      </p:pic>
      <p:pic>
        <p:nvPicPr>
          <p:cNvPr id="5" name="Рисунок 4" descr="82181845_0_95a80_1c00e6ba_L.png"/>
          <p:cNvPicPr>
            <a:picLocks noChangeAspect="1"/>
          </p:cNvPicPr>
          <p:nvPr/>
        </p:nvPicPr>
        <p:blipFill>
          <a:blip r:embed="rId4" cstate="print">
            <a:lum contrast="10000"/>
          </a:blip>
          <a:stretch>
            <a:fillRect/>
          </a:stretch>
        </p:blipFill>
        <p:spPr>
          <a:xfrm rot="19739311">
            <a:off x="1165543" y="4391848"/>
            <a:ext cx="2372059" cy="202573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7835.JPG"/>
          <p:cNvPicPr>
            <a:picLocks noChangeAspect="1"/>
          </p:cNvPicPr>
          <p:nvPr/>
        </p:nvPicPr>
        <p:blipFill>
          <a:blip r:embed="rId2" cstate="email">
            <a:lum contrast="20000"/>
          </a:blip>
          <a:stretch>
            <a:fillRect/>
          </a:stretch>
        </p:blipFill>
        <p:spPr>
          <a:xfrm>
            <a:off x="377788" y="283341"/>
            <a:ext cx="8388424" cy="62913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20160303_160416.jpg"/>
          <p:cNvPicPr>
            <a:picLocks noChangeAspect="1"/>
          </p:cNvPicPr>
          <p:nvPr/>
        </p:nvPicPr>
        <p:blipFill>
          <a:blip r:embed="rId2" cstate="email">
            <a:lum contrast="20000"/>
          </a:blip>
          <a:srcRect/>
          <a:stretch>
            <a:fillRect/>
          </a:stretch>
        </p:blipFill>
        <p:spPr>
          <a:xfrm rot="16200000">
            <a:off x="607504" y="-607503"/>
            <a:ext cx="3573016" cy="4788023"/>
          </a:xfrm>
          <a:prstGeom prst="rect">
            <a:avLst/>
          </a:prstGeom>
          <a:ln>
            <a:noFill/>
          </a:ln>
          <a:effectLst>
            <a:softEdge rad="112500"/>
          </a:effectLst>
        </p:spPr>
      </p:pic>
      <p:pic>
        <p:nvPicPr>
          <p:cNvPr id="3" name="Рисунок 2" descr="IMG_20160304_162813.jpg"/>
          <p:cNvPicPr>
            <a:picLocks noChangeAspect="1"/>
          </p:cNvPicPr>
          <p:nvPr/>
        </p:nvPicPr>
        <p:blipFill>
          <a:blip r:embed="rId3" cstate="email">
            <a:lum contrast="20000"/>
          </a:blip>
          <a:srcRect/>
          <a:stretch>
            <a:fillRect/>
          </a:stretch>
        </p:blipFill>
        <p:spPr>
          <a:xfrm rot="16200000">
            <a:off x="5067227" y="2781227"/>
            <a:ext cx="3149497" cy="5004048"/>
          </a:xfrm>
          <a:prstGeom prst="rect">
            <a:avLst/>
          </a:prstGeom>
          <a:ln>
            <a:noFill/>
          </a:ln>
          <a:effectLst>
            <a:softEdge rad="112500"/>
          </a:effectLst>
        </p:spPr>
      </p:pic>
      <p:pic>
        <p:nvPicPr>
          <p:cNvPr id="5" name="Рисунок 4" descr="IMG_20160303_155618.jpg"/>
          <p:cNvPicPr>
            <a:picLocks noChangeAspect="1"/>
          </p:cNvPicPr>
          <p:nvPr/>
        </p:nvPicPr>
        <p:blipFill>
          <a:blip r:embed="rId4" cstate="email">
            <a:lum contrast="20000"/>
          </a:blip>
          <a:srcRect/>
          <a:stretch>
            <a:fillRect/>
          </a:stretch>
        </p:blipFill>
        <p:spPr>
          <a:xfrm>
            <a:off x="5580112" y="332656"/>
            <a:ext cx="3059832" cy="3168352"/>
          </a:xfrm>
          <a:prstGeom prst="rect">
            <a:avLst/>
          </a:prstGeom>
          <a:ln>
            <a:noFill/>
          </a:ln>
          <a:effectLst>
            <a:softEdge rad="112500"/>
          </a:effectLst>
        </p:spPr>
      </p:pic>
      <p:pic>
        <p:nvPicPr>
          <p:cNvPr id="6" name="Рисунок 5" descr="IMG_20160316_124409.jpg"/>
          <p:cNvPicPr>
            <a:picLocks noChangeAspect="1"/>
          </p:cNvPicPr>
          <p:nvPr/>
        </p:nvPicPr>
        <p:blipFill>
          <a:blip r:embed="rId5" cstate="email">
            <a:lum contrast="20000"/>
          </a:blip>
          <a:stretch>
            <a:fillRect/>
          </a:stretch>
        </p:blipFill>
        <p:spPr>
          <a:xfrm rot="16200000">
            <a:off x="499493" y="3361554"/>
            <a:ext cx="2996953" cy="39959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160315_155513.jpg"/>
          <p:cNvPicPr>
            <a:picLocks noChangeAspect="1"/>
          </p:cNvPicPr>
          <p:nvPr/>
        </p:nvPicPr>
        <p:blipFill>
          <a:blip r:embed="rId2" cstate="email">
            <a:lum contrast="20000"/>
          </a:blip>
          <a:srcRect/>
          <a:stretch>
            <a:fillRect/>
          </a:stretch>
        </p:blipFill>
        <p:spPr>
          <a:xfrm>
            <a:off x="0" y="0"/>
            <a:ext cx="3203848" cy="3286647"/>
          </a:xfrm>
          <a:prstGeom prst="rect">
            <a:avLst/>
          </a:prstGeom>
          <a:ln>
            <a:noFill/>
          </a:ln>
          <a:effectLst>
            <a:softEdge rad="112500"/>
          </a:effectLst>
        </p:spPr>
      </p:pic>
      <p:pic>
        <p:nvPicPr>
          <p:cNvPr id="3" name="Рисунок 2" descr="1458206753221.jpg"/>
          <p:cNvPicPr>
            <a:picLocks noChangeAspect="1"/>
          </p:cNvPicPr>
          <p:nvPr/>
        </p:nvPicPr>
        <p:blipFill>
          <a:blip r:embed="rId3" cstate="email">
            <a:lum bright="-10000" contrast="40000"/>
          </a:blip>
          <a:stretch>
            <a:fillRect/>
          </a:stretch>
        </p:blipFill>
        <p:spPr>
          <a:xfrm>
            <a:off x="2699792" y="2024843"/>
            <a:ext cx="6444209" cy="4833157"/>
          </a:xfrm>
          <a:prstGeom prst="ellipse">
            <a:avLst/>
          </a:prstGeom>
          <a:ln>
            <a:noFill/>
          </a:ln>
          <a:effectLst>
            <a:softEdge rad="112500"/>
          </a:effectLst>
        </p:spPr>
      </p:pic>
      <p:pic>
        <p:nvPicPr>
          <p:cNvPr id="4" name="Рисунок 3" descr="бабочка.gif"/>
          <p:cNvPicPr>
            <a:picLocks noChangeAspect="1"/>
          </p:cNvPicPr>
          <p:nvPr/>
        </p:nvPicPr>
        <p:blipFill>
          <a:blip r:embed="rId4" cstate="print"/>
          <a:stretch>
            <a:fillRect/>
          </a:stretch>
        </p:blipFill>
        <p:spPr>
          <a:xfrm rot="20298806">
            <a:off x="4413996" y="750716"/>
            <a:ext cx="1352550" cy="1352550"/>
          </a:xfrm>
          <a:prstGeom prst="rect">
            <a:avLst/>
          </a:prstGeom>
        </p:spPr>
      </p:pic>
      <p:pic>
        <p:nvPicPr>
          <p:cNvPr id="5" name="Рисунок 4" descr="бабочка.gif"/>
          <p:cNvPicPr>
            <a:picLocks noChangeAspect="1"/>
          </p:cNvPicPr>
          <p:nvPr/>
        </p:nvPicPr>
        <p:blipFill>
          <a:blip r:embed="rId4" cstate="print"/>
          <a:stretch>
            <a:fillRect/>
          </a:stretch>
        </p:blipFill>
        <p:spPr>
          <a:xfrm rot="1935137">
            <a:off x="7164288" y="188640"/>
            <a:ext cx="1352550" cy="1352550"/>
          </a:xfrm>
          <a:prstGeom prst="rect">
            <a:avLst/>
          </a:prstGeom>
        </p:spPr>
      </p:pic>
      <p:pic>
        <p:nvPicPr>
          <p:cNvPr id="6" name="Рисунок 5" descr="бабочка.gif"/>
          <p:cNvPicPr>
            <a:picLocks noChangeAspect="1"/>
          </p:cNvPicPr>
          <p:nvPr/>
        </p:nvPicPr>
        <p:blipFill>
          <a:blip r:embed="rId4" cstate="print"/>
          <a:stretch>
            <a:fillRect/>
          </a:stretch>
        </p:blipFill>
        <p:spPr>
          <a:xfrm rot="19812125">
            <a:off x="827584" y="4365104"/>
            <a:ext cx="1352550" cy="13525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7842.JPG"/>
          <p:cNvPicPr>
            <a:picLocks noChangeAspect="1"/>
          </p:cNvPicPr>
          <p:nvPr/>
        </p:nvPicPr>
        <p:blipFill>
          <a:blip r:embed="rId2" cstate="email">
            <a:lum bright="-10000" contrast="10000"/>
          </a:blip>
          <a:stretch>
            <a:fillRect/>
          </a:stretch>
        </p:blipFill>
        <p:spPr>
          <a:xfrm>
            <a:off x="1447444" y="0"/>
            <a:ext cx="6249112" cy="6858000"/>
          </a:xfrm>
          <a:prstGeom prst="rect">
            <a:avLst/>
          </a:prstGeom>
          <a:ln>
            <a:noFill/>
          </a:ln>
          <a:effectLst>
            <a:softEdge rad="112500"/>
          </a:effectLst>
        </p:spPr>
      </p:pic>
      <p:pic>
        <p:nvPicPr>
          <p:cNvPr id="3" name="Рисунок 2" descr="красота.png"/>
          <p:cNvPicPr>
            <a:picLocks noChangeAspect="1"/>
          </p:cNvPicPr>
          <p:nvPr/>
        </p:nvPicPr>
        <p:blipFill>
          <a:blip r:embed="rId3" cstate="print">
            <a:lum bright="-10000"/>
          </a:blip>
          <a:stretch>
            <a:fillRect/>
          </a:stretch>
        </p:blipFill>
        <p:spPr>
          <a:xfrm rot="2466191">
            <a:off x="-115711" y="3938443"/>
            <a:ext cx="1857346" cy="1988840"/>
          </a:xfrm>
          <a:prstGeom prst="rect">
            <a:avLst/>
          </a:prstGeom>
        </p:spPr>
      </p:pic>
      <p:pic>
        <p:nvPicPr>
          <p:cNvPr id="4" name="Рисунок 3" descr="красота.png"/>
          <p:cNvPicPr>
            <a:picLocks noChangeAspect="1"/>
          </p:cNvPicPr>
          <p:nvPr/>
        </p:nvPicPr>
        <p:blipFill>
          <a:blip r:embed="rId3" cstate="print"/>
          <a:stretch>
            <a:fillRect/>
          </a:stretch>
        </p:blipFill>
        <p:spPr>
          <a:xfrm rot="2466191">
            <a:off x="7517135" y="554068"/>
            <a:ext cx="1857346" cy="198884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7842.JPG"/>
          <p:cNvPicPr>
            <a:picLocks noChangeAspect="1"/>
          </p:cNvPicPr>
          <p:nvPr/>
        </p:nvPicPr>
        <p:blipFill>
          <a:blip r:embed="rId2" cstate="email">
            <a:lum bright="-10000" contrast="20000"/>
          </a:blip>
          <a:srcRect/>
          <a:stretch>
            <a:fillRect/>
          </a:stretch>
        </p:blipFill>
        <p:spPr>
          <a:xfrm>
            <a:off x="773832" y="0"/>
            <a:ext cx="7596336"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6138"/>
            <a:ext cx="8640960" cy="6801862"/>
          </a:xfrm>
          <a:prstGeom prst="rect">
            <a:avLst/>
          </a:prstGeom>
          <a:noFill/>
        </p:spPr>
        <p:txBody>
          <a:bodyPr wrap="square" rtlCol="0">
            <a:spAutoFit/>
          </a:bodyPr>
          <a:lstStyle/>
          <a:p>
            <a:pPr algn="ctr"/>
            <a:r>
              <a:rPr lang="ru-RU" sz="2800" b="1" i="1" dirty="0" smtClean="0">
                <a:ln>
                  <a:solidFill>
                    <a:srgbClr val="7030A0"/>
                  </a:solidFill>
                </a:ln>
                <a:solidFill>
                  <a:srgbClr val="0070C0"/>
                </a:solidFill>
              </a:rPr>
              <a:t>Цели:</a:t>
            </a:r>
          </a:p>
          <a:p>
            <a:pPr>
              <a:buFont typeface="Wingdings" pitchFamily="2" charset="2"/>
              <a:buChar char="v"/>
            </a:pPr>
            <a:r>
              <a:rPr lang="ru-RU" sz="2400" b="1" i="1" dirty="0" smtClean="0">
                <a:ln>
                  <a:solidFill>
                    <a:srgbClr val="7030A0"/>
                  </a:solidFill>
                </a:ln>
                <a:solidFill>
                  <a:srgbClr val="0070C0"/>
                </a:solidFill>
              </a:rPr>
              <a:t>Расширить представление детей об окружающем мире через знакомство с элементарными знаниями из различных областей наук.</a:t>
            </a:r>
            <a:endParaRPr lang="ru-RU" sz="2400" b="1" i="1" dirty="0">
              <a:ln>
                <a:solidFill>
                  <a:srgbClr val="7030A0"/>
                </a:solidFill>
              </a:ln>
              <a:solidFill>
                <a:srgbClr val="0070C0"/>
              </a:solidFill>
            </a:endParaRPr>
          </a:p>
          <a:p>
            <a:pPr>
              <a:buFont typeface="Wingdings" pitchFamily="2" charset="2"/>
              <a:buChar char="v"/>
            </a:pPr>
            <a:r>
              <a:rPr lang="ru-RU" sz="2400" b="1" i="1" dirty="0" smtClean="0">
                <a:ln>
                  <a:solidFill>
                    <a:srgbClr val="7030A0"/>
                  </a:solidFill>
                </a:ln>
                <a:solidFill>
                  <a:srgbClr val="0070C0"/>
                </a:solidFill>
              </a:rPr>
              <a:t>Развивать представления о свойствах  веществ, явлениях окружающей действительности (Вода и воздух, свет и тень, магнетизм, свойства песка, глины, камня, древесины, пластмассы, метала, ткани); о взаимодействии различных веществ при их соединении, о влиянии одних на свойства других.</a:t>
            </a:r>
            <a:endParaRPr lang="ru-RU" sz="2400" b="1" i="1" dirty="0">
              <a:ln>
                <a:solidFill>
                  <a:srgbClr val="7030A0"/>
                </a:solidFill>
              </a:ln>
              <a:solidFill>
                <a:srgbClr val="0070C0"/>
              </a:solidFill>
            </a:endParaRPr>
          </a:p>
          <a:p>
            <a:pPr>
              <a:buFont typeface="Wingdings" pitchFamily="2" charset="2"/>
              <a:buChar char="v"/>
            </a:pPr>
            <a:r>
              <a:rPr lang="ru-RU" sz="2400" b="1" i="1" dirty="0" smtClean="0">
                <a:ln>
                  <a:solidFill>
                    <a:srgbClr val="7030A0"/>
                  </a:solidFill>
                </a:ln>
                <a:solidFill>
                  <a:srgbClr val="0070C0"/>
                </a:solidFill>
              </a:rPr>
              <a:t>Развивать способности использовать обобщенные способы исследования разных объектов окружающей жизни с помощью систем эталонов.</a:t>
            </a:r>
            <a:endParaRPr lang="ru-RU" sz="2400" b="1" i="1" dirty="0">
              <a:ln>
                <a:solidFill>
                  <a:srgbClr val="7030A0"/>
                </a:solidFill>
              </a:ln>
              <a:solidFill>
                <a:srgbClr val="0070C0"/>
              </a:solidFill>
            </a:endParaRPr>
          </a:p>
          <a:p>
            <a:pPr>
              <a:buFont typeface="Wingdings" pitchFamily="2" charset="2"/>
              <a:buChar char="v"/>
            </a:pPr>
            <a:r>
              <a:rPr lang="ru-RU" sz="2400" b="1" i="1" dirty="0" smtClean="0">
                <a:ln>
                  <a:solidFill>
                    <a:srgbClr val="7030A0"/>
                  </a:solidFill>
                </a:ln>
                <a:solidFill>
                  <a:srgbClr val="0070C0"/>
                </a:solidFill>
              </a:rPr>
              <a:t>Развивать мыслительные способности: операции анализа, классификации, сравнения, обобщения. Формировать способы познания путем сенсорного анализа, развивать самостоятельность, наблюдательность, элементарный самоконтроль и регуляцию своих действий.</a:t>
            </a:r>
            <a:endParaRPr lang="ru-RU" sz="2400" b="1" i="1" dirty="0">
              <a:ln>
                <a:solidFill>
                  <a:srgbClr val="7030A0"/>
                </a:solidFill>
              </a:ln>
              <a:solidFill>
                <a:srgbClr val="0070C0"/>
              </a:solidFill>
            </a:endParaRPr>
          </a:p>
        </p:txBody>
      </p:sp>
      <p:pic>
        <p:nvPicPr>
          <p:cNvPr id="3" name="Рисунок 2" descr="vozdushnoe-chudo-shary-s-geliem_kopiya.jpg"/>
          <p:cNvPicPr>
            <a:picLocks noChangeAspect="1"/>
          </p:cNvPicPr>
          <p:nvPr/>
        </p:nvPicPr>
        <p:blipFill>
          <a:blip r:embed="rId2" cstate="print"/>
          <a:stretch>
            <a:fillRect/>
          </a:stretch>
        </p:blipFill>
        <p:spPr>
          <a:xfrm rot="1183703" flipH="1">
            <a:off x="7993273" y="3353790"/>
            <a:ext cx="1009912" cy="100991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160315_082654 - копия.jpg"/>
          <p:cNvPicPr>
            <a:picLocks noChangeAspect="1"/>
          </p:cNvPicPr>
          <p:nvPr/>
        </p:nvPicPr>
        <p:blipFill>
          <a:blip r:embed="rId2" cstate="email">
            <a:lum contrast="20000"/>
          </a:blip>
          <a:srcRect/>
          <a:stretch>
            <a:fillRect/>
          </a:stretch>
        </p:blipFill>
        <p:spPr>
          <a:xfrm>
            <a:off x="629816" y="202332"/>
            <a:ext cx="7884368" cy="64533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_20160315_160617.jpg"/>
          <p:cNvPicPr>
            <a:picLocks noChangeAspect="1"/>
          </p:cNvPicPr>
          <p:nvPr/>
        </p:nvPicPr>
        <p:blipFill>
          <a:blip r:embed="rId2" cstate="email">
            <a:lum contrast="20000"/>
          </a:blip>
          <a:srcRect/>
          <a:stretch>
            <a:fillRect/>
          </a:stretch>
        </p:blipFill>
        <p:spPr>
          <a:xfrm>
            <a:off x="1313892" y="0"/>
            <a:ext cx="6516216" cy="6858000"/>
          </a:xfrm>
          <a:prstGeom prst="rect">
            <a:avLst/>
          </a:prstGeom>
          <a:ln>
            <a:noFill/>
          </a:ln>
          <a:effectLst>
            <a:softEdge rad="112500"/>
          </a:effectLst>
        </p:spPr>
      </p:pic>
      <p:pic>
        <p:nvPicPr>
          <p:cNvPr id="4" name="Рисунок 3" descr="красота.png"/>
          <p:cNvPicPr>
            <a:picLocks noChangeAspect="1"/>
          </p:cNvPicPr>
          <p:nvPr/>
        </p:nvPicPr>
        <p:blipFill>
          <a:blip r:embed="rId3" cstate="print"/>
          <a:stretch>
            <a:fillRect/>
          </a:stretch>
        </p:blipFill>
        <p:spPr>
          <a:xfrm>
            <a:off x="0" y="3933056"/>
            <a:ext cx="2328076" cy="2492896"/>
          </a:xfrm>
          <a:prstGeom prst="rect">
            <a:avLst/>
          </a:prstGeom>
        </p:spPr>
      </p:pic>
      <p:pic>
        <p:nvPicPr>
          <p:cNvPr id="5" name="Рисунок 4" descr="красота.png"/>
          <p:cNvPicPr>
            <a:picLocks noChangeAspect="1"/>
          </p:cNvPicPr>
          <p:nvPr/>
        </p:nvPicPr>
        <p:blipFill>
          <a:blip r:embed="rId3" cstate="print"/>
          <a:stretch>
            <a:fillRect/>
          </a:stretch>
        </p:blipFill>
        <p:spPr>
          <a:xfrm rot="19370352" flipH="1">
            <a:off x="6815924" y="548680"/>
            <a:ext cx="2328076" cy="249289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_20160322_084453.jpg"/>
          <p:cNvPicPr>
            <a:picLocks noChangeAspect="1"/>
          </p:cNvPicPr>
          <p:nvPr/>
        </p:nvPicPr>
        <p:blipFill>
          <a:blip r:embed="rId2" cstate="email">
            <a:lum bright="-10000" contrast="10000"/>
          </a:blip>
          <a:stretch>
            <a:fillRect/>
          </a:stretch>
        </p:blipFill>
        <p:spPr>
          <a:xfrm>
            <a:off x="221771" y="166328"/>
            <a:ext cx="8700459" cy="65253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160314_102631 - копия.jpg"/>
          <p:cNvPicPr>
            <a:picLocks noChangeAspect="1"/>
          </p:cNvPicPr>
          <p:nvPr/>
        </p:nvPicPr>
        <p:blipFill>
          <a:blip r:embed="rId2" cstate="email"/>
          <a:srcRect/>
          <a:stretch>
            <a:fillRect/>
          </a:stretch>
        </p:blipFill>
        <p:spPr>
          <a:xfrm>
            <a:off x="233772" y="742392"/>
            <a:ext cx="8676456" cy="53732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40804"/>
            <a:ext cx="8568952" cy="6617196"/>
          </a:xfrm>
          <a:prstGeom prst="rect">
            <a:avLst/>
          </a:prstGeom>
          <a:noFill/>
        </p:spPr>
        <p:txBody>
          <a:bodyPr wrap="square" rtlCol="0">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Методы и приемы руководства познавательной деятельностью</a:t>
            </a:r>
          </a:p>
          <a:p>
            <a:pPr>
              <a:buFont typeface="Wingdings" pitchFamily="2" charset="2"/>
              <a:buChar char="v"/>
            </a:pP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Сочетаю показ предмета с активными действиями ребенка по его обследованию (рассматривание, ощупывание, определение запаха, веса, размера, цвета и пр.)</a:t>
            </a:r>
          </a:p>
          <a:p>
            <a:pPr>
              <a:buFont typeface="Wingdings" pitchFamily="2" charset="2"/>
              <a:buChar char="v"/>
            </a:pP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Привлекаю детей формулировать и сопоставлять факты и выводы эксперимента, использовать опыт, полученный в практической деятельности, в других видах деятельности.</a:t>
            </a:r>
          </a:p>
          <a:p>
            <a:pPr>
              <a:buFont typeface="Wingdings" pitchFamily="2" charset="2"/>
              <a:buChar char="v"/>
            </a:pP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Учу  детей действовать самостоятельно, проявлять инициативу</a:t>
            </a: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сследовательскую активность, даю детям возможность самим оперировать материалами и веществами.</a:t>
            </a:r>
          </a:p>
          <a:p>
            <a:pPr>
              <a:buFont typeface="Wingdings" pitchFamily="2" charset="2"/>
              <a:buChar char="v"/>
            </a:pP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Подвожу детей к самостоятельному анализу, обобщению увиденного в ходе эксперимента, учу формулировать выводы, излагать свою точку зрения. </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Рисунок 4" descr="vozdushnoe-chudo-shary-s-geliem_kopiya.jpg"/>
          <p:cNvPicPr>
            <a:picLocks noChangeAspect="1"/>
          </p:cNvPicPr>
          <p:nvPr/>
        </p:nvPicPr>
        <p:blipFill>
          <a:blip r:embed="rId2" cstate="print"/>
          <a:stretch>
            <a:fillRect/>
          </a:stretch>
        </p:blipFill>
        <p:spPr>
          <a:xfrm rot="1183703" flipH="1">
            <a:off x="7614481" y="4768295"/>
            <a:ext cx="1342352" cy="1342352"/>
          </a:xfrm>
          <a:prstGeom prst="rect">
            <a:avLst/>
          </a:prstGeom>
        </p:spPr>
      </p:pic>
      <p:pic>
        <p:nvPicPr>
          <p:cNvPr id="6" name="Рисунок 5" descr="vozdushnoe-chudo-shary-s-geliem_kopiya.jpg"/>
          <p:cNvPicPr>
            <a:picLocks noChangeAspect="1"/>
          </p:cNvPicPr>
          <p:nvPr/>
        </p:nvPicPr>
        <p:blipFill>
          <a:blip r:embed="rId2" cstate="print"/>
          <a:stretch>
            <a:fillRect/>
          </a:stretch>
        </p:blipFill>
        <p:spPr>
          <a:xfrm rot="19218569" flipH="1">
            <a:off x="21402" y="-41479"/>
            <a:ext cx="1342352" cy="13423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467544" y="404664"/>
          <a:ext cx="8352928" cy="6079572"/>
        </p:xfrm>
        <a:graphic>
          <a:graphicData uri="http://schemas.openxmlformats.org/drawingml/2006/table">
            <a:tbl>
              <a:tblPr/>
              <a:tblGrid>
                <a:gridCol w="1857944"/>
                <a:gridCol w="3710414"/>
                <a:gridCol w="2784570"/>
              </a:tblGrid>
              <a:tr h="360040">
                <a:tc>
                  <a:txBody>
                    <a:bodyPr/>
                    <a:lstStyle/>
                    <a:p>
                      <a:pPr algn="ctr">
                        <a:lnSpc>
                          <a:spcPct val="115000"/>
                        </a:lnSpc>
                        <a:spcAft>
                          <a:spcPts val="0"/>
                        </a:spcAft>
                      </a:pPr>
                      <a:r>
                        <a:rPr lang="ru-RU" sz="1800">
                          <a:latin typeface="Times New Roman"/>
                          <a:ea typeface="Calibri"/>
                          <a:cs typeface="Times New Roman"/>
                        </a:rPr>
                        <a:t>Тема </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latin typeface="Times New Roman"/>
                          <a:ea typeface="Calibri"/>
                          <a:cs typeface="Times New Roman"/>
                        </a:rPr>
                        <a:t>Содержание </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a:ea typeface="Calibri"/>
                          <a:cs typeface="Times New Roman"/>
                        </a:rPr>
                        <a:t>Литература </a:t>
                      </a:r>
                      <a:endParaRPr lang="ru-RU" sz="1800" dirty="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gridSpan="3">
                  <a:txBody>
                    <a:bodyPr/>
                    <a:lstStyle/>
                    <a:p>
                      <a:pPr algn="ctr">
                        <a:lnSpc>
                          <a:spcPct val="115000"/>
                        </a:lnSpc>
                        <a:spcAft>
                          <a:spcPts val="0"/>
                        </a:spcAft>
                      </a:pPr>
                      <a:r>
                        <a:rPr lang="ru-RU" sz="1800" dirty="0" smtClean="0">
                          <a:latin typeface="Times New Roman"/>
                          <a:ea typeface="Calibri"/>
                          <a:cs typeface="Times New Roman"/>
                        </a:rPr>
                        <a:t> </a:t>
                      </a:r>
                      <a:r>
                        <a:rPr lang="ru-RU" sz="1800" dirty="0">
                          <a:latin typeface="Times New Roman"/>
                          <a:ea typeface="Calibri"/>
                          <a:cs typeface="Times New Roman"/>
                        </a:rPr>
                        <a:t>Сентябрь </a:t>
                      </a:r>
                      <a:endParaRPr lang="ru-RU" sz="1800" dirty="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440160">
                <a:tc>
                  <a:txBody>
                    <a:bodyPr/>
                    <a:lstStyle/>
                    <a:p>
                      <a:pPr marL="457200">
                        <a:lnSpc>
                          <a:spcPct val="115000"/>
                        </a:lnSpc>
                        <a:spcAft>
                          <a:spcPts val="0"/>
                        </a:spcAft>
                      </a:pPr>
                      <a:r>
                        <a:rPr lang="ru-RU" sz="1800" dirty="0">
                          <a:latin typeface="Times New Roman"/>
                          <a:ea typeface="Calibri"/>
                          <a:cs typeface="Times New Roman"/>
                        </a:rPr>
                        <a:t>1.Узнаем, какая вода</a:t>
                      </a:r>
                      <a:endParaRPr lang="ru-RU" sz="1800" dirty="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latin typeface="Times New Roman"/>
                          <a:ea typeface="Calibri"/>
                          <a:cs typeface="Times New Roman"/>
                        </a:rPr>
                        <a:t>Цель: формирование представлений детей о свойствах воды (прозрачная, без запаха, льется, в ней растворяются некоторые вещества, имеет вес)</a:t>
                      </a:r>
                      <a:endParaRPr lang="ru-RU" sz="1800" dirty="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Times New Roman"/>
                          <a:ea typeface="Calibri"/>
                          <a:cs typeface="Times New Roman"/>
                        </a:rPr>
                        <a:t>Опыты, эксперименты , игры стр.15</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20">
                <a:tc>
                  <a:txBody>
                    <a:bodyPr/>
                    <a:lstStyle/>
                    <a:p>
                      <a:pPr>
                        <a:lnSpc>
                          <a:spcPct val="115000"/>
                        </a:lnSpc>
                        <a:spcAft>
                          <a:spcPts val="0"/>
                        </a:spcAft>
                      </a:pPr>
                      <a:r>
                        <a:rPr lang="ru-RU" sz="1800">
                          <a:latin typeface="Times New Roman"/>
                          <a:ea typeface="Calibri"/>
                          <a:cs typeface="Times New Roman"/>
                        </a:rPr>
                        <a:t>2. Овощи и фрукты</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Times New Roman"/>
                          <a:ea typeface="Calibri"/>
                          <a:cs typeface="Times New Roman"/>
                        </a:rPr>
                        <a:t>Цель: определение путем обследования формы, запаха, цвета, величины, вкуса овощей и фруктов.</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Times New Roman"/>
                          <a:ea typeface="Calibri"/>
                          <a:cs typeface="Times New Roman"/>
                        </a:rPr>
                        <a:t>Организация опытно-экспериментальной работы в ДОУ стр.34</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nSpc>
                          <a:spcPct val="115000"/>
                        </a:lnSpc>
                        <a:spcAft>
                          <a:spcPts val="0"/>
                        </a:spcAft>
                      </a:pPr>
                      <a:r>
                        <a:rPr lang="ru-RU" sz="1800">
                          <a:latin typeface="Times New Roman"/>
                          <a:ea typeface="Calibri"/>
                          <a:cs typeface="Times New Roman"/>
                        </a:rPr>
                        <a:t>3. Что в пакете?</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Times New Roman"/>
                          <a:ea typeface="Calibri"/>
                          <a:cs typeface="Times New Roman"/>
                        </a:rPr>
                        <a:t>Цель: формирование представлений о воздухе.</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Times New Roman"/>
                          <a:ea typeface="Calibri"/>
                          <a:cs typeface="Times New Roman"/>
                        </a:rPr>
                        <a:t>Опыты, эксперименты , игры стр.16</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nSpc>
                          <a:spcPct val="115000"/>
                        </a:lnSpc>
                        <a:spcAft>
                          <a:spcPts val="0"/>
                        </a:spcAft>
                      </a:pPr>
                      <a:r>
                        <a:rPr lang="ru-RU" sz="1800">
                          <a:latin typeface="Times New Roman"/>
                          <a:ea typeface="Calibri"/>
                          <a:cs typeface="Times New Roman"/>
                        </a:rPr>
                        <a:t>4.Что звучит?</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Times New Roman"/>
                          <a:ea typeface="Calibri"/>
                          <a:cs typeface="Times New Roman"/>
                        </a:rPr>
                        <a:t>Цель: формировать представление о звуках</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Times New Roman"/>
                          <a:ea typeface="Calibri"/>
                          <a:cs typeface="Times New Roman"/>
                        </a:rPr>
                        <a:t>Опыты, эксперименты , игры стр.21</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20">
                <a:tc>
                  <a:txBody>
                    <a:bodyPr/>
                    <a:lstStyle/>
                    <a:p>
                      <a:pPr>
                        <a:lnSpc>
                          <a:spcPct val="115000"/>
                        </a:lnSpc>
                        <a:spcAft>
                          <a:spcPts val="0"/>
                        </a:spcAft>
                      </a:pPr>
                      <a:r>
                        <a:rPr lang="ru-RU" sz="1800">
                          <a:latin typeface="Times New Roman"/>
                          <a:ea typeface="Calibri"/>
                          <a:cs typeface="Times New Roman"/>
                        </a:rPr>
                        <a:t>5.Сравнеие цвета летних и осенних листьев</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Times New Roman"/>
                          <a:ea typeface="Calibri"/>
                          <a:cs typeface="Times New Roman"/>
                        </a:rPr>
                        <a:t>цель: формировать представление детей о том, что листья бывают разнообразной формы, цвета, фактуры.</a:t>
                      </a:r>
                      <a:endParaRPr lang="ru-RU" sz="18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latin typeface="Times New Roman"/>
                          <a:ea typeface="Calibri"/>
                          <a:cs typeface="Times New Roman"/>
                        </a:rPr>
                        <a:t>Организация опытно-экспериментальной работы в ДОУ стр.35</a:t>
                      </a:r>
                      <a:endParaRPr lang="ru-RU" sz="1800" dirty="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20160316_120134.jpg"/>
          <p:cNvPicPr>
            <a:picLocks noChangeAspect="1"/>
          </p:cNvPicPr>
          <p:nvPr/>
        </p:nvPicPr>
        <p:blipFill>
          <a:blip r:embed="rId2" cstate="email">
            <a:lum contrast="30000"/>
          </a:blip>
          <a:srcRect/>
          <a:stretch>
            <a:fillRect/>
          </a:stretch>
        </p:blipFill>
        <p:spPr>
          <a:xfrm>
            <a:off x="0" y="1130579"/>
            <a:ext cx="9144000" cy="4596843"/>
          </a:xfrm>
          <a:prstGeom prst="rect">
            <a:avLst/>
          </a:prstGeom>
          <a:ln>
            <a:noFill/>
          </a:ln>
          <a:effectLst>
            <a:softEdge rad="112500"/>
          </a:effectLst>
        </p:spPr>
      </p:pic>
      <p:pic>
        <p:nvPicPr>
          <p:cNvPr id="3" name="Рисунок 2" descr="ромашки.png"/>
          <p:cNvPicPr>
            <a:picLocks noChangeAspect="1"/>
          </p:cNvPicPr>
          <p:nvPr/>
        </p:nvPicPr>
        <p:blipFill>
          <a:blip r:embed="rId3" cstate="print"/>
          <a:srcRect t="27550" r="5195"/>
          <a:stretch>
            <a:fillRect/>
          </a:stretch>
        </p:blipFill>
        <p:spPr>
          <a:xfrm>
            <a:off x="539552" y="5373216"/>
            <a:ext cx="7884368" cy="1484784"/>
          </a:xfrm>
          <a:prstGeom prst="rect">
            <a:avLst/>
          </a:prstGeom>
        </p:spPr>
      </p:pic>
      <p:pic>
        <p:nvPicPr>
          <p:cNvPr id="5" name="Рисунок 4" descr="ромашки.png"/>
          <p:cNvPicPr>
            <a:picLocks noChangeAspect="1"/>
          </p:cNvPicPr>
          <p:nvPr/>
        </p:nvPicPr>
        <p:blipFill>
          <a:blip r:embed="rId3" cstate="print"/>
          <a:srcRect t="28109" r="3890"/>
          <a:stretch>
            <a:fillRect/>
          </a:stretch>
        </p:blipFill>
        <p:spPr>
          <a:xfrm>
            <a:off x="827584" y="0"/>
            <a:ext cx="7992888" cy="147333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20160303_155919.jpg"/>
          <p:cNvPicPr>
            <a:picLocks noChangeAspect="1"/>
          </p:cNvPicPr>
          <p:nvPr/>
        </p:nvPicPr>
        <p:blipFill>
          <a:blip r:embed="rId2" cstate="email">
            <a:lum contrast="2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20160303_155919.jpg"/>
          <p:cNvPicPr>
            <a:picLocks noChangeAspect="1"/>
          </p:cNvPicPr>
          <p:nvPr/>
        </p:nvPicPr>
        <p:blipFill>
          <a:blip r:embed="rId2" cstate="email">
            <a:lum bright="-10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20160303_155919.jpg"/>
          <p:cNvPicPr>
            <a:picLocks noChangeAspect="1"/>
          </p:cNvPicPr>
          <p:nvPr/>
        </p:nvPicPr>
        <p:blipFill>
          <a:blip r:embed="rId2" cstate="email">
            <a:lum contrast="2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TotalTime>
  <Words>435</Words>
  <Application>Microsoft Office PowerPoint</Application>
  <PresentationFormat>Экран (4:3)</PresentationFormat>
  <Paragraphs>44</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EvM</cp:lastModifiedBy>
  <cp:revision>35</cp:revision>
  <dcterms:created xsi:type="dcterms:W3CDTF">2016-03-16T02:15:44Z</dcterms:created>
  <dcterms:modified xsi:type="dcterms:W3CDTF">2017-01-06T07:50:46Z</dcterms:modified>
</cp:coreProperties>
</file>