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1" r:id="rId5"/>
    <p:sldId id="267" r:id="rId6"/>
    <p:sldId id="269" r:id="rId7"/>
    <p:sldId id="268" r:id="rId8"/>
    <p:sldId id="276" r:id="rId9"/>
    <p:sldId id="277" r:id="rId10"/>
    <p:sldId id="278" r:id="rId11"/>
    <p:sldId id="279" r:id="rId12"/>
    <p:sldId id="26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59" autoAdjust="0"/>
  </p:normalViewPr>
  <p:slideViewPr>
    <p:cSldViewPr>
      <p:cViewPr>
        <p:scale>
          <a:sx n="94" d="100"/>
          <a:sy n="94" d="100"/>
        </p:scale>
        <p:origin x="-61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81E64-55A4-418D-9D05-B2512D4ABF46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4BEE2-7CD7-4E45-BB8F-0C2DAD031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5CC9F-F24A-4A8D-A1AE-C8DFEE9855DE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E458F-EDD1-4577-BB35-CDF4FA32B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4F93F-BD50-47C2-ABC4-8B24A1DE651A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BB0C-0C44-4CC9-A1E4-D06DC9C39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B3F2F1A-43CF-4309-9E94-E3F67681BD6E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4975A6-244B-4ADD-AFE2-9F686298E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75B2F-98C4-45B2-8267-BCF6419062B9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02152-AFAD-4367-80C2-0F12A7E97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B601D-D8E5-4226-A061-5D902D207BC7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E336-FF3C-4CDB-AFFF-B3349D6B3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C8E7A-CB0B-4DF6-BF76-557AE8B6F972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150D0-4E50-407A-BD8A-A2187E2EC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88CAE7-9C61-4085-A219-8CDCD7CACFD9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5FEC493-0008-4C0C-BF14-00A376F07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34E5B-6BC4-4E0B-A3D2-60A827F1AE7A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1F20C-040F-4569-9F9A-D839DB340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5C4F63C-F357-48CA-979A-7B98BBA53071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6A1BBA-49C5-4217-8FB2-DEE9B10F2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0F77A3-7246-4804-9C25-0F15742FDD33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139754-23CB-4043-B108-03F408B15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CA6CEF-E4D1-41CF-8AEF-0C1956B8FA68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6108AA-0F82-4C16-8FDC-AD85FB4E2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82" r:id="rId4"/>
    <p:sldLayoutId id="2147483883" r:id="rId5"/>
    <p:sldLayoutId id="2147483890" r:id="rId6"/>
    <p:sldLayoutId id="2147483884" r:id="rId7"/>
    <p:sldLayoutId id="2147483891" r:id="rId8"/>
    <p:sldLayoutId id="2147483892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713" y="404813"/>
            <a:ext cx="7143750" cy="22304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i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РАБОТА</a:t>
            </a:r>
            <a:br>
              <a:rPr lang="ru-RU" sz="6000" i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6000" i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РОДИТЕЛЯМИ</a:t>
            </a:r>
            <a:endParaRPr lang="ru-RU" sz="6000" i="1" dirty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975" y="4437063"/>
            <a:ext cx="6500813" cy="1730375"/>
          </a:xfrm>
        </p:spPr>
        <p:txBody>
          <a:bodyPr/>
          <a:lstStyle/>
          <a:p>
            <a:pPr eaLnBrk="1" hangingPunct="1"/>
            <a:r>
              <a:rPr lang="ru-RU" i="1" smtClean="0"/>
              <a:t>Формы и методы работы с родителями должны быть направлены на повышение педагогической культуры родителей, на укрепление взаимодействия детского сада и семьи, на усиление ее воспитательного потенциала.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57650" y="3284538"/>
            <a:ext cx="50514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МБДОУ №4 воспитатель: Устимова И.С.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357188" y="33338"/>
            <a:ext cx="82867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Наглядно-информационный: информационно-ознакомительный; информационно-просветительский метод, например: оформление информационных стендов для родителей.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lum bright="-10000" contrast="10000"/>
            <a:extLst>
              <a:ext uri="{28A0092B-C50C-407E-A947-70E740481C1C}"/>
            </a:extLst>
          </a:blip>
          <a:srcRect l="12827" r="12527"/>
          <a:stretch/>
        </p:blipFill>
        <p:spPr>
          <a:xfrm>
            <a:off x="357188" y="2212598"/>
            <a:ext cx="2659256" cy="2671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067944" y="1772816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47864" y="4581128"/>
            <a:ext cx="1607882" cy="2143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76256" y="4437112"/>
            <a:ext cx="1685682" cy="2247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5" name="Рисунок 6" descr="4bd2831b1eca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652963"/>
            <a:ext cx="2513012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423863" y="260350"/>
            <a:ext cx="828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>
              <a:tabLst>
                <a:tab pos="257175" algn="l"/>
              </a:tabLst>
              <a:defRPr/>
            </a:pP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А так же папок - передвижек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t="18629" b="22529"/>
          <a:stretch/>
        </p:blipFill>
        <p:spPr>
          <a:xfrm>
            <a:off x="4566648" y="3501008"/>
            <a:ext cx="4112314" cy="3226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t="7431" b="19376"/>
          <a:stretch/>
        </p:blipFill>
        <p:spPr>
          <a:xfrm>
            <a:off x="251520" y="889010"/>
            <a:ext cx="4608512" cy="2529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437" name="Рисунок 5" descr="86f7b016737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981075"/>
            <a:ext cx="22066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6" descr="713952835685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162425"/>
            <a:ext cx="24479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571625"/>
            <a:ext cx="8429625" cy="4873625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32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желание пойти на контакт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32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заинтересованность в общении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32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видение в другом равного партнера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32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готовность принять иную точку зрения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32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выбор интересных значимых тем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32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тактичность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320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43863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400" b="1" dirty="0">
                <a:solidFill>
                  <a:schemeClr val="accent3"/>
                </a:solidFill>
              </a:rPr>
              <a:t>Слагаемые успешного общения</a:t>
            </a:r>
          </a:p>
        </p:txBody>
      </p:sp>
      <p:pic>
        <p:nvPicPr>
          <p:cNvPr id="19460" name="Рисунок 4" descr="1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4246563"/>
            <a:ext cx="2987675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358188" cy="1643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/>
                </a:solidFill>
              </a:rPr>
              <a:t>Деятельность педагога </a:t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по организации работы с родителями</a:t>
            </a:r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br>
              <a:rPr lang="ru-RU" sz="2400" dirty="0" smtClean="0">
                <a:solidFill>
                  <a:schemeClr val="accent1"/>
                </a:solidFill>
              </a:rPr>
            </a:br>
            <a:r>
              <a:rPr lang="ru-RU" sz="2400" dirty="0" smtClean="0">
                <a:solidFill>
                  <a:schemeClr val="accent1"/>
                </a:solidFill>
              </a:rPr>
              <a:t>реализует следующие цели:</a:t>
            </a:r>
            <a:br>
              <a:rPr lang="ru-RU" sz="2400" dirty="0" smtClean="0">
                <a:solidFill>
                  <a:schemeClr val="accent1"/>
                </a:solidFill>
              </a:rPr>
            </a:b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1. 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Просветительская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– способствовать родительскому видению и пониманию изменений, происходящих с детьми.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2.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 Консультативная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– совместный психолого-педагогический поиск методов эффективного воздействия на ребенка в процессе приобретения им общественных и учебных навыков.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3.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 Коммуникативная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– обогащение семейной жизни эмоциональными впечатлениями, опытом культуры взаимодействия ребенка и родителей.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Прямоугольник 5"/>
          <p:cNvSpPr>
            <a:spLocks noChangeArrowheads="1"/>
          </p:cNvSpPr>
          <p:nvPr/>
        </p:nvSpPr>
        <p:spPr bwMode="auto">
          <a:xfrm>
            <a:off x="357188" y="214313"/>
            <a:ext cx="8215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Формы взаимодействия с семьей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784475" y="2755900"/>
            <a:ext cx="3243263" cy="1300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/>
              <a:t>Сотрудничество</a:t>
            </a:r>
          </a:p>
        </p:txBody>
      </p:sp>
      <p:sp>
        <p:nvSpPr>
          <p:cNvPr id="5" name="Овал 4"/>
          <p:cNvSpPr/>
          <p:nvPr/>
        </p:nvSpPr>
        <p:spPr>
          <a:xfrm>
            <a:off x="6156325" y="4530725"/>
            <a:ext cx="2416175" cy="1452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/>
              <a:t>Беседы </a:t>
            </a:r>
          </a:p>
        </p:txBody>
      </p:sp>
      <p:sp>
        <p:nvSpPr>
          <p:cNvPr id="6" name="Овал 5"/>
          <p:cNvSpPr/>
          <p:nvPr/>
        </p:nvSpPr>
        <p:spPr>
          <a:xfrm>
            <a:off x="3313113" y="5378450"/>
            <a:ext cx="2627312" cy="129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/>
              <a:t>Праздники </a:t>
            </a:r>
          </a:p>
        </p:txBody>
      </p:sp>
      <p:sp>
        <p:nvSpPr>
          <p:cNvPr id="7" name="Овал 6"/>
          <p:cNvSpPr/>
          <p:nvPr/>
        </p:nvSpPr>
        <p:spPr>
          <a:xfrm>
            <a:off x="250825" y="4438650"/>
            <a:ext cx="3062288" cy="1404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/>
              <a:t>Консультации </a:t>
            </a:r>
          </a:p>
        </p:txBody>
      </p:sp>
      <p:sp>
        <p:nvSpPr>
          <p:cNvPr id="8" name="Овал 7"/>
          <p:cNvSpPr/>
          <p:nvPr/>
        </p:nvSpPr>
        <p:spPr>
          <a:xfrm>
            <a:off x="173038" y="1733550"/>
            <a:ext cx="2611437" cy="1293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/>
              <a:t>Выставки, конкурсы</a:t>
            </a:r>
          </a:p>
        </p:txBody>
      </p:sp>
      <p:sp>
        <p:nvSpPr>
          <p:cNvPr id="9" name="Овал 8"/>
          <p:cNvSpPr/>
          <p:nvPr/>
        </p:nvSpPr>
        <p:spPr>
          <a:xfrm>
            <a:off x="2987675" y="798513"/>
            <a:ext cx="2952750" cy="146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/>
              <a:t>Родительские собрания + в нетрадиционной форме</a:t>
            </a:r>
          </a:p>
        </p:txBody>
      </p:sp>
      <p:sp>
        <p:nvSpPr>
          <p:cNvPr id="10" name="Овал 9"/>
          <p:cNvSpPr/>
          <p:nvPr/>
        </p:nvSpPr>
        <p:spPr>
          <a:xfrm>
            <a:off x="5940425" y="1700213"/>
            <a:ext cx="2808288" cy="1360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/>
              <a:t>Детско-родительские проекты</a:t>
            </a:r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 flipV="1">
            <a:off x="4406900" y="2262188"/>
            <a:ext cx="0" cy="4937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2" idx="5"/>
          </p:cNvCxnSpPr>
          <p:nvPr/>
        </p:nvCxnSpPr>
        <p:spPr>
          <a:xfrm>
            <a:off x="5553075" y="3865563"/>
            <a:ext cx="963613" cy="9890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" idx="2"/>
          </p:cNvCxnSpPr>
          <p:nvPr/>
        </p:nvCxnSpPr>
        <p:spPr>
          <a:xfrm flipH="1" flipV="1">
            <a:off x="1782763" y="3060700"/>
            <a:ext cx="1001712" cy="3460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7" idx="7"/>
            <a:endCxn id="2" idx="3"/>
          </p:cNvCxnSpPr>
          <p:nvPr/>
        </p:nvCxnSpPr>
        <p:spPr>
          <a:xfrm flipV="1">
            <a:off x="2865438" y="3865563"/>
            <a:ext cx="393700" cy="7794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2" idx="4"/>
          </p:cNvCxnSpPr>
          <p:nvPr/>
        </p:nvCxnSpPr>
        <p:spPr>
          <a:xfrm flipH="1" flipV="1">
            <a:off x="4406900" y="4056063"/>
            <a:ext cx="58738" cy="13303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2" idx="6"/>
            <a:endCxn id="10" idx="4"/>
          </p:cNvCxnSpPr>
          <p:nvPr/>
        </p:nvCxnSpPr>
        <p:spPr>
          <a:xfrm flipV="1">
            <a:off x="6027738" y="3060700"/>
            <a:ext cx="1316037" cy="3460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50" y="933450"/>
          <a:ext cx="8215314" cy="5781675"/>
        </p:xfrm>
        <a:graphic>
          <a:graphicData uri="http://schemas.openxmlformats.org/drawingml/2006/table">
            <a:tbl>
              <a:tblPr/>
              <a:tblGrid>
                <a:gridCol w="2071688"/>
                <a:gridCol w="2928938"/>
                <a:gridCol w="3214688"/>
              </a:tblGrid>
              <a:tr h="426765">
                <a:tc>
                  <a:txBody>
                    <a:bodyPr/>
                    <a:lstStyle/>
                    <a:p>
                      <a:pPr marL="222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8393" marR="183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247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 какой целью используется эта форма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8393" marR="183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54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Формы проведения общения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8393" marR="183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35137">
                <a:tc>
                  <a:txBody>
                    <a:bodyPr/>
                    <a:lstStyle/>
                    <a:p>
                      <a:pPr marL="0" marR="0" lvl="0" indent="3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Информационно-аналитические</a:t>
                      </a:r>
                    </a:p>
                  </a:txBody>
                  <a:tcPr marL="18393" marR="183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Выявление интересов, потребностей, запросов родителей, уровня их педагогической грамотности</a:t>
                      </a:r>
                    </a:p>
                  </a:txBody>
                  <a:tcPr marL="18393" marR="183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Анкетирование </a:t>
                      </a:r>
                    </a:p>
                  </a:txBody>
                  <a:tcPr marL="18393" marR="183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35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Досуговые</a:t>
                      </a:r>
                    </a:p>
                  </a:txBody>
                  <a:tcPr marL="18393" marR="183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Установление эмоционального контакта между педагогами, родителями, детьми</a:t>
                      </a:r>
                    </a:p>
                  </a:txBody>
                  <a:tcPr marL="18393" marR="183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Совместные досуги, праздники, участие родителей и детей в выставках</a:t>
                      </a:r>
                    </a:p>
                  </a:txBody>
                  <a:tcPr marL="18393" marR="183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20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Познавательные</a:t>
                      </a:r>
                    </a:p>
                  </a:txBody>
                  <a:tcPr marL="18393" marR="183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Ознакомление родителей с возрастными и психологическими особенностями детей дошкольного возраста. Формирование у родителей практических навы­ков воспитания детей</a:t>
                      </a:r>
                    </a:p>
                  </a:txBody>
                  <a:tcPr marL="18393" marR="183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Проведение собраний, консультаций в нетрадиционной форме, устные педагогические беседы, педагогическая библиотека для родителей.</a:t>
                      </a:r>
                    </a:p>
                  </a:txBody>
                  <a:tcPr marL="18393" marR="183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64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Наглядно-информационные: информационно-ознакомительные; информационно-просветительские</a:t>
                      </a:r>
                    </a:p>
                  </a:txBody>
                  <a:tcPr marL="18393" marR="183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Ознакомление родителей с работой дошкольного учреждения, особенностями воспитания детей. Формирование у родителей знаний о воспитании и развитии детей.</a:t>
                      </a:r>
                    </a:p>
                  </a:txBody>
                  <a:tcPr marL="18393" marR="183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Оформление информационных стендов для родителей.</a:t>
                      </a:r>
                    </a:p>
                  </a:txBody>
                  <a:tcPr marL="18393" marR="183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364" name="Rectangle 1"/>
          <p:cNvSpPr>
            <a:spLocks noChangeArrowheads="1"/>
          </p:cNvSpPr>
          <p:nvPr/>
        </p:nvSpPr>
        <p:spPr bwMode="auto">
          <a:xfrm>
            <a:off x="576263" y="115888"/>
            <a:ext cx="792956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+mj-lt"/>
                <a:cs typeface="Times New Roman" pitchFamily="18" charset="0"/>
              </a:rPr>
              <a:t>Формы организации общения </a:t>
            </a:r>
          </a:p>
          <a:p>
            <a:pPr algn="ctr">
              <a:defRPr/>
            </a:pPr>
            <a:r>
              <a:rPr lang="ru-RU" sz="2000" b="1" dirty="0">
                <a:latin typeface="+mj-lt"/>
                <a:cs typeface="Times New Roman" pitchFamily="18" charset="0"/>
              </a:rPr>
              <a:t>педагогов и родителей</a:t>
            </a:r>
            <a:endParaRPr lang="ru-RU" sz="2000" dirty="0">
              <a:latin typeface="+mj-lt"/>
              <a:cs typeface="Times New Roman" pitchFamily="18" charset="0"/>
            </a:endParaRPr>
          </a:p>
          <a:p>
            <a:pPr eaLnBrk="0" hangingPunct="0">
              <a:defRPr/>
            </a:pP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350" y="115888"/>
            <a:ext cx="6397625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175"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Информационно-аналитический метод работы:</a:t>
            </a:r>
          </a:p>
          <a:p>
            <a:pPr indent="3175"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Заполнение анкет, беседы.</a:t>
            </a: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 flipH="1">
            <a:off x="3708400" y="666750"/>
            <a:ext cx="4733925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Анкета для родителей</a:t>
            </a:r>
            <a:endParaRPr lang="ru-RU" sz="1200"/>
          </a:p>
          <a:p>
            <a:r>
              <a:rPr lang="ru-RU" sz="1200" b="1"/>
              <a:t> </a:t>
            </a:r>
            <a:endParaRPr lang="ru-RU" sz="1200"/>
          </a:p>
          <a:p>
            <a:r>
              <a:rPr lang="ru-RU" sz="1200"/>
              <a:t> «Выявление и развитие творческих способностей у детей»</a:t>
            </a:r>
          </a:p>
          <a:p>
            <a:r>
              <a:rPr lang="ru-RU" sz="1200"/>
              <a:t>Фамилия, Имя ребенка_____________________________________</a:t>
            </a:r>
          </a:p>
          <a:p>
            <a:r>
              <a:rPr lang="ru-RU" sz="1200"/>
              <a:t>Уважаемые родители ответьте, пожалуйста, на следующие вопросы:</a:t>
            </a:r>
          </a:p>
          <a:p>
            <a:r>
              <a:rPr lang="ru-RU" sz="1200"/>
              <a:t>1. Чем интересуется Ваш ребенок? Стойки, постоянны ли его интересы?</a:t>
            </a:r>
          </a:p>
          <a:p>
            <a:r>
              <a:rPr lang="ru-RU" sz="1200"/>
              <a:t>____________________________________________________________________________________________________________________</a:t>
            </a:r>
          </a:p>
          <a:p>
            <a:r>
              <a:rPr lang="ru-RU" sz="1200"/>
              <a:t>2. Отражает ли ваш ребенок свои впечатления в разных видах деятельности, проявляет при этом инициативу, творчество._______________________________________________</a:t>
            </a:r>
          </a:p>
          <a:p>
            <a:r>
              <a:rPr lang="ru-RU" sz="1200"/>
              <a:t>В каких? _________________________________________________</a:t>
            </a:r>
          </a:p>
          <a:p>
            <a:r>
              <a:rPr lang="ru-RU" sz="1200" i="1"/>
              <a:t>(Игры, лепка, рассказы, рисунки, конструирование, поделки из природного материала)</a:t>
            </a:r>
            <a:endParaRPr lang="ru-RU" sz="1200"/>
          </a:p>
          <a:p>
            <a:r>
              <a:rPr lang="ru-RU" sz="1200"/>
              <a:t>3. Занимаетесь ли Вы с ребенком совместной творческой деятельностью?</a:t>
            </a:r>
          </a:p>
          <a:p>
            <a:r>
              <a:rPr lang="ru-RU" sz="1200"/>
              <a:t>(</a:t>
            </a:r>
            <a:r>
              <a:rPr lang="ru-RU" sz="1200" i="1"/>
              <a:t>Играете, лепите, рисуете, конструируете</a:t>
            </a:r>
            <a:r>
              <a:rPr lang="ru-RU" sz="1200"/>
              <a:t>)__________________________</a:t>
            </a:r>
          </a:p>
          <a:p>
            <a:r>
              <a:rPr lang="ru-RU" sz="1200"/>
              <a:t>4. Оцените Ваше родительское участие в детских видах деятельности</a:t>
            </a:r>
          </a:p>
          <a:p>
            <a:r>
              <a:rPr lang="ru-RU" sz="1200"/>
              <a:t>(подчеркните)</a:t>
            </a:r>
          </a:p>
          <a:p>
            <a:r>
              <a:rPr lang="ru-RU" sz="1200"/>
              <a:t>а) систематическое б) эпизодическое в) отсутствие участия</a:t>
            </a:r>
          </a:p>
          <a:p>
            <a:r>
              <a:rPr lang="ru-RU" sz="1200"/>
              <a:t>5. Считаете ли Вы, что у Вашего ребенка есть особые таланты?____ </a:t>
            </a:r>
          </a:p>
          <a:p>
            <a:r>
              <a:rPr lang="ru-RU" sz="1200"/>
              <a:t>Если есть, то какие?________________________________________</a:t>
            </a:r>
          </a:p>
        </p:txBody>
      </p:sp>
      <p:pic>
        <p:nvPicPr>
          <p:cNvPr id="12292" name="Рисунок 3" descr="2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2675"/>
            <a:ext cx="3203575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47638"/>
            <a:ext cx="8731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Досуговые: например утренники и участие родителей в выставках</a:t>
            </a:r>
            <a:r>
              <a:rPr lang="ru-RU" b="1" i="1" dirty="0">
                <a:latin typeface="+mj-lt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lum bright="-10000" contrast="10000"/>
            <a:extLst>
              <a:ext uri="{28A0092B-C50C-407E-A947-70E740481C1C}"/>
            </a:extLst>
          </a:blip>
          <a:srcRect r="7461" b="12830"/>
          <a:stretch/>
        </p:blipFill>
        <p:spPr>
          <a:xfrm>
            <a:off x="251520" y="980728"/>
            <a:ext cx="4442400" cy="3138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 contrast="10000"/>
            <a:extLst>
              <a:ext uri="{28A0092B-C50C-407E-A947-70E740481C1C}"/>
            </a:extLst>
          </a:blip>
          <a:stretch>
            <a:fillRect/>
          </a:stretch>
        </p:blipFill>
        <p:spPr>
          <a:xfrm rot="583031">
            <a:off x="4383396" y="3602567"/>
            <a:ext cx="4365068" cy="3273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357188" y="260350"/>
            <a:ext cx="8286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257175" algn="l"/>
              </a:tabLst>
              <a:defRPr/>
            </a:pP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Совместные мероприятия педагогов, родителей и детей</a:t>
            </a:r>
          </a:p>
          <a:p>
            <a:pPr eaLnBrk="0" hangingPunct="0">
              <a:buFontTx/>
              <a:buChar char="•"/>
              <a:tabLst>
                <a:tab pos="257175" algn="l"/>
              </a:tabLst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Оформление группы</a:t>
            </a:r>
          </a:p>
          <a:p>
            <a:pPr eaLnBrk="0" hangingPunct="0">
              <a:buFontTx/>
              <a:buChar char="•"/>
              <a:tabLst>
                <a:tab pos="257175" algn="l"/>
              </a:tabLst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Благоустройство </a:t>
            </a:r>
            <a:r>
              <a:rPr lang="ru-RU" b="1" i="1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территории участка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eaLnBrk="0" hangingPunct="0">
              <a:tabLst>
                <a:tab pos="257175" algn="l"/>
              </a:tabLst>
              <a:defRPr/>
            </a:pPr>
            <a:endParaRPr lang="ru-RU" sz="2400" dirty="0"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1187624" y="1772816"/>
            <a:ext cx="2413496" cy="1810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92080" y="1916832"/>
            <a:ext cx="3312368" cy="4416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ФО 005.jp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t="13636" b="6818"/>
          <a:stretch>
            <a:fillRect/>
          </a:stretch>
        </p:blipFill>
        <p:spPr>
          <a:xfrm>
            <a:off x="395536" y="4005064"/>
            <a:ext cx="422447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357188" y="322263"/>
            <a:ext cx="82867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>
              <a:tabLst>
                <a:tab pos="257175" algn="l"/>
              </a:tabLst>
              <a:defRPr/>
            </a:pP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Совместные мероприятия педагогов, родителей и детей</a:t>
            </a:r>
          </a:p>
          <a:p>
            <a:pPr eaLnBrk="0" hangingPunct="0">
              <a:buFont typeface="Arial" charset="0"/>
              <a:buChar char="•"/>
              <a:tabLst>
                <a:tab pos="257175" algn="l"/>
              </a:tabLst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Пополнение дидактического, природного и др. центров группы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1560" y="1268760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 bright="-10000" contrast="1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20072" y="4149080"/>
            <a:ext cx="336037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71600" y="4293096"/>
            <a:ext cx="3024859" cy="2268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88024" y="1340768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9"/>
          <p:cNvPicPr>
            <a:picLocks noChangeAspect="1"/>
          </p:cNvPicPr>
          <p:nvPr/>
        </p:nvPicPr>
        <p:blipFill>
          <a:blip r:embed="rId2" cstate="print"/>
          <a:srcRect t="2446" r="2087"/>
          <a:stretch>
            <a:fillRect/>
          </a:stretch>
        </p:blipFill>
        <p:spPr bwMode="auto">
          <a:xfrm rot="937546">
            <a:off x="5645150" y="2400300"/>
            <a:ext cx="2678113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468313" y="260350"/>
            <a:ext cx="8286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>
              <a:tabLst>
                <a:tab pos="257175" algn="l"/>
              </a:tabLst>
              <a:defRPr/>
            </a:pP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Познавательные: например изготовление информационных брошюр и родительские собрания.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63888" y="2420888"/>
            <a:ext cx="2088232" cy="3672407"/>
          </a:xfrm>
          <a:prstGeom prst="rect">
            <a:avLst/>
          </a:prstGeom>
          <a:noFill/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1" name="Прямоугольник 13"/>
          <p:cNvSpPr>
            <a:spLocks noChangeArrowheads="1"/>
          </p:cNvSpPr>
          <p:nvPr/>
        </p:nvSpPr>
        <p:spPr bwMode="auto">
          <a:xfrm>
            <a:off x="3563938" y="2636838"/>
            <a:ext cx="20875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B0F0"/>
                </a:solidFill>
              </a:rPr>
              <a:t>Консультация для родителей</a:t>
            </a:r>
          </a:p>
          <a:p>
            <a:pPr algn="ctr"/>
            <a:endParaRPr lang="ru-RU" sz="800" b="1">
              <a:solidFill>
                <a:srgbClr val="00B0F0"/>
              </a:solidFill>
            </a:endParaRPr>
          </a:p>
          <a:p>
            <a:pPr algn="ctr"/>
            <a:endParaRPr lang="ru-RU" sz="800" b="1">
              <a:solidFill>
                <a:srgbClr val="00B0F0"/>
              </a:solidFill>
            </a:endParaRPr>
          </a:p>
          <a:p>
            <a:pPr algn="ctr"/>
            <a:r>
              <a:rPr lang="ru-RU" sz="800" b="1">
                <a:solidFill>
                  <a:srgbClr val="00B0F0"/>
                </a:solidFill>
              </a:rPr>
              <a:t>ТЕМА:</a:t>
            </a:r>
            <a:endParaRPr lang="ru-RU" sz="800">
              <a:solidFill>
                <a:srgbClr val="00B0F0"/>
              </a:solidFill>
            </a:endParaRPr>
          </a:p>
          <a:p>
            <a:pPr algn="ctr"/>
            <a:r>
              <a:rPr lang="ru-RU" sz="800" b="1">
                <a:solidFill>
                  <a:srgbClr val="00B0F0"/>
                </a:solidFill>
              </a:rPr>
              <a:t> «ВОСПИТАНИЕ У ДЕТЕЙ МЛАДШЕГО ВОЗРАСТА САМОСТОЯТЕЛЬНОСТИ В САМООБСЛУЖИВАНИИ».</a:t>
            </a:r>
            <a:endParaRPr lang="ru-RU" sz="800">
              <a:solidFill>
                <a:srgbClr val="00B0F0"/>
              </a:solidFill>
            </a:endParaRPr>
          </a:p>
          <a:p>
            <a:r>
              <a:rPr lang="ru-RU"/>
              <a:t> </a:t>
            </a:r>
          </a:p>
        </p:txBody>
      </p:sp>
      <p:pic>
        <p:nvPicPr>
          <p:cNvPr id="16392" name="Рисунок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4149725"/>
            <a:ext cx="922338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Рисунок 6" descr="191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357563"/>
            <a:ext cx="2979738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462</TotalTime>
  <Words>303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Century Schoolbook</vt:lpstr>
      <vt:lpstr>Wingdings</vt:lpstr>
      <vt:lpstr>Wingdings 2</vt:lpstr>
      <vt:lpstr>Calibri</vt:lpstr>
      <vt:lpstr>Arial Unicode MS</vt:lpstr>
      <vt:lpstr>Times New Roman</vt:lpstr>
      <vt:lpstr>Эркер</vt:lpstr>
      <vt:lpstr>РАБОТА С РОДИТЕЛЯМИ</vt:lpstr>
      <vt:lpstr>Деятельность педагога  по организации работы с родителями  реализует следующие цели: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Слагаемые успешного общения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И МЕТОДЫ РАБОТЫ  С РОДИТЕЛЯМИ</dc:title>
  <dc:creator>Ольга</dc:creator>
  <cp:lastModifiedBy>EvM</cp:lastModifiedBy>
  <cp:revision>59</cp:revision>
  <dcterms:created xsi:type="dcterms:W3CDTF">2009-10-12T12:38:25Z</dcterms:created>
  <dcterms:modified xsi:type="dcterms:W3CDTF">2016-04-26T10:18:22Z</dcterms:modified>
</cp:coreProperties>
</file>